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wmf" ContentType="image/x-w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handoutMasterIdLst>
    <p:handoutMasterId r:id="rId40"/>
  </p:handoutMasterIdLst>
  <p:sldIdLst>
    <p:sldId id="256" r:id="rId3"/>
    <p:sldId id="257" r:id="rId4"/>
    <p:sldId id="258" r:id="rId5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90" r:id="rId16"/>
    <p:sldId id="268" r:id="rId17"/>
    <p:sldId id="269" r:id="rId18"/>
    <p:sldId id="270" r:id="rId19"/>
    <p:sldId id="271" r:id="rId20"/>
    <p:sldId id="272" r:id="rId21"/>
    <p:sldId id="273" r:id="rId22"/>
    <p:sldId id="312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329" r:id="rId32"/>
    <p:sldId id="282" r:id="rId33"/>
    <p:sldId id="283" r:id="rId34"/>
    <p:sldId id="284" r:id="rId35"/>
    <p:sldId id="285" r:id="rId36"/>
    <p:sldId id="286" r:id="rId37"/>
    <p:sldId id="287" r:id="rId38"/>
    <p:sldId id="288" r:id="rId39"/>
  </p:sldIdLst>
  <p:sldSz cx="9144000" cy="6858000" type="screen4x3"/>
  <p:notesSz cx="6858000" cy="9144000"/>
  <p:defaultTextStyle>
    <a:defPPr>
      <a:defRPr lang="zh-CN"/>
    </a:defPPr>
    <a:lvl1pPr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554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3" Type="http://schemas.openxmlformats.org/officeDocument/2006/relationships/tableStyles" Target="tableStyles.xml"/><Relationship Id="rId42" Type="http://schemas.openxmlformats.org/officeDocument/2006/relationships/viewProps" Target="viewProps.xml"/><Relationship Id="rId41" Type="http://schemas.openxmlformats.org/officeDocument/2006/relationships/presProps" Target="presProps.xml"/><Relationship Id="rId40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6" Type="http://schemas.openxmlformats.org/officeDocument/2006/relationships/image" Target="../media/image6.wmf"/><Relationship Id="rId5" Type="http://schemas.openxmlformats.org/officeDocument/2006/relationships/image" Target="../media/image5.wmf"/><Relationship Id="rId4" Type="http://schemas.openxmlformats.org/officeDocument/2006/relationships/image" Target="../media/image4.wmf"/><Relationship Id="rId3" Type="http://schemas.openxmlformats.org/officeDocument/2006/relationships/image" Target="../media/image3.wmf"/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wmf"/><Relationship Id="rId1" Type="http://schemas.openxmlformats.org/officeDocument/2006/relationships/image" Target="../media/image7.wmf"/></Relationships>
</file>

<file path=ppt/drawings/_rels/vmlDrawing3.vml.rels><?xml version="1.0" encoding="UTF-8" standalone="yes"?>
<Relationships xmlns="http://schemas.openxmlformats.org/package/2006/relationships"><Relationship Id="rId4" Type="http://schemas.openxmlformats.org/officeDocument/2006/relationships/image" Target="../media/image13.wmf"/><Relationship Id="rId3" Type="http://schemas.openxmlformats.org/officeDocument/2006/relationships/image" Target="../media/image12.wmf"/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drawings/_rels/vmlDrawing4.vml.rels><?xml version="1.0" encoding="UTF-8" standalone="yes"?>
<Relationships xmlns="http://schemas.openxmlformats.org/package/2006/relationships"><Relationship Id="rId5" Type="http://schemas.openxmlformats.org/officeDocument/2006/relationships/image" Target="../media/image17.wmf"/><Relationship Id="rId4" Type="http://schemas.openxmlformats.org/officeDocument/2006/relationships/image" Target="../media/image11.wmf"/><Relationship Id="rId3" Type="http://schemas.openxmlformats.org/officeDocument/2006/relationships/image" Target="../media/image16.wmf"/><Relationship Id="rId2" Type="http://schemas.openxmlformats.org/officeDocument/2006/relationships/image" Target="../media/image15.wmf"/><Relationship Id="rId1" Type="http://schemas.openxmlformats.org/officeDocument/2006/relationships/image" Target="../media/image14.w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.wmf"/><Relationship Id="rId1" Type="http://schemas.openxmlformats.org/officeDocument/2006/relationships/image" Target="../media/image21.wmf"/></Relationships>
</file>

<file path=ppt/drawings/_rels/vmlDrawing6.vml.rels><?xml version="1.0" encoding="UTF-8" standalone="yes"?>
<Relationships xmlns="http://schemas.openxmlformats.org/package/2006/relationships"><Relationship Id="rId7" Type="http://schemas.openxmlformats.org/officeDocument/2006/relationships/image" Target="../media/image31.wmf"/><Relationship Id="rId6" Type="http://schemas.openxmlformats.org/officeDocument/2006/relationships/image" Target="../media/image30.wmf"/><Relationship Id="rId5" Type="http://schemas.openxmlformats.org/officeDocument/2006/relationships/image" Target="../media/image29.wmf"/><Relationship Id="rId4" Type="http://schemas.openxmlformats.org/officeDocument/2006/relationships/image" Target="../media/image28.wmf"/><Relationship Id="rId3" Type="http://schemas.openxmlformats.org/officeDocument/2006/relationships/image" Target="../media/image27.wmf"/><Relationship Id="rId2" Type="http://schemas.openxmlformats.org/officeDocument/2006/relationships/image" Target="../media/image26.wmf"/><Relationship Id="rId1" Type="http://schemas.openxmlformats.org/officeDocument/2006/relationships/image" Target="../media/image25.wmf"/></Relationships>
</file>

<file path=ppt/drawings/_rels/vmlDrawing7.vml.rels><?xml version="1.0" encoding="UTF-8" standalone="yes"?>
<Relationships xmlns="http://schemas.openxmlformats.org/package/2006/relationships"><Relationship Id="rId4" Type="http://schemas.openxmlformats.org/officeDocument/2006/relationships/image" Target="../media/image36.wmf"/><Relationship Id="rId3" Type="http://schemas.openxmlformats.org/officeDocument/2006/relationships/image" Target="../media/image35.wmf"/><Relationship Id="rId2" Type="http://schemas.openxmlformats.org/officeDocument/2006/relationships/image" Target="../media/image34.wmf"/><Relationship Id="rId1" Type="http://schemas.openxmlformats.org/officeDocument/2006/relationships/image" Target="../media/image33.wmf"/></Relationships>
</file>

<file path=ppt/drawings/_rels/vmlDrawing8.vml.rels><?xml version="1.0" encoding="UTF-8" standalone="yes"?>
<Relationships xmlns="http://schemas.openxmlformats.org/package/2006/relationships"><Relationship Id="rId4" Type="http://schemas.openxmlformats.org/officeDocument/2006/relationships/image" Target="../media/image40.wmf"/><Relationship Id="rId3" Type="http://schemas.openxmlformats.org/officeDocument/2006/relationships/image" Target="../media/image39.wmf"/><Relationship Id="rId2" Type="http://schemas.openxmlformats.org/officeDocument/2006/relationships/image" Target="../media/image38.wmf"/><Relationship Id="rId1" Type="http://schemas.openxmlformats.org/officeDocument/2006/relationships/image" Target="../media/image37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l">
              <a:defRPr sz="1200"/>
            </a:lvl1pPr>
          </a:lstStyle>
          <a:p>
            <a:endParaRPr lang="en-US" altLang="zh-CN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/>
            </a:lvl1pPr>
          </a:lstStyle>
          <a:p>
            <a:endParaRPr lang="en-US" altLang="zh-CN"/>
          </a:p>
        </p:txBody>
      </p:sp>
      <p:sp>
        <p:nvSpPr>
          <p:cNvPr id="247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l">
              <a:defRPr sz="1200"/>
            </a:lvl1pPr>
          </a:lstStyle>
          <a:p>
            <a:endParaRPr lang="en-US" altLang="zh-CN"/>
          </a:p>
        </p:txBody>
      </p:sp>
      <p:sp>
        <p:nvSpPr>
          <p:cNvPr id="247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9A3EF491-8254-4B18-BAB7-D0586D48BF17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jpeg>
</file>

<file path=ppt/media/image19.jpeg>
</file>

<file path=ppt/media/image2.wmf>
</file>

<file path=ppt/media/image20.png>
</file>

<file path=ppt/media/image21.wmf>
</file>

<file path=ppt/media/image22.wmf>
</file>

<file path=ppt/media/image23.png>
</file>

<file path=ppt/media/image24.png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32.png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5.wmf>
</file>

<file path=ppt/media/image6.wmf>
</file>

<file path=ppt/media/image7.wmf>
</file>

<file path=ppt/media/image8.wm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l">
              <a:defRPr sz="1200"/>
            </a:lvl1pPr>
          </a:lstStyle>
          <a:p>
            <a:endParaRPr lang="en-US" altLang="zh-CN"/>
          </a:p>
        </p:txBody>
      </p:sp>
      <p:sp>
        <p:nvSpPr>
          <p:cNvPr id="2467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/>
            </a:lvl1pPr>
          </a:lstStyle>
          <a:p>
            <a:endParaRPr lang="en-US" altLang="zh-CN"/>
          </a:p>
        </p:txBody>
      </p:sp>
      <p:sp>
        <p:nvSpPr>
          <p:cNvPr id="2467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</p:spPr>
      </p:sp>
      <p:sp>
        <p:nvSpPr>
          <p:cNvPr id="2467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altLang="zh-CN" smtClean="0"/>
          </a:p>
        </p:txBody>
      </p:sp>
      <p:sp>
        <p:nvSpPr>
          <p:cNvPr id="2467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l">
              <a:defRPr sz="1200"/>
            </a:lvl1pPr>
          </a:lstStyle>
          <a:p>
            <a:endParaRPr lang="en-US" altLang="zh-CN"/>
          </a:p>
        </p:txBody>
      </p:sp>
      <p:sp>
        <p:nvSpPr>
          <p:cNvPr id="2467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0A180B1B-CDE0-46AA-BF2B-DE1C93883436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80B1B-CDE0-46AA-BF2B-DE1C93883436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2800"/>
            </a:lvl1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205828" name="Rectangle 4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205829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205830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37248331-BAD0-4CC8-97C8-2CE57B2D0439}" type="slidenum">
              <a:rPr lang="en-US" altLang="zh-CN"/>
            </a:fld>
            <a:endParaRPr lang="en-US" altLang="zh-CN"/>
          </a:p>
        </p:txBody>
      </p:sp>
      <p:sp>
        <p:nvSpPr>
          <p:cNvPr id="205831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/>
            <a:ahLst/>
            <a:cxnLst>
              <a:cxn ang="0">
                <a:pos x="0" y="1000"/>
              </a:cxn>
              <a:cxn ang="0">
                <a:pos x="0" y="0"/>
              </a:cxn>
              <a:cxn ang="0">
                <a:pos x="1000" y="0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05832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</a:ln>
          <a:effectLst/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16328C-05E6-41B5-A81D-3AFF44ECE8E4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E08D682-24D1-47AD-A9EE-D085FCC41EA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8F6D3BF-69CE-4BF9-9459-D4330C3D36E2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90B87F8-07BC-4DDB-A701-A50DB6A0930B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23AB171-5212-45B3-9FE7-BB161FEC1BD1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03FAD42-3FAB-40EB-A61D-6441E4BC7A3B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7D2719E-370C-4C24-A497-1D18C2E3B196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6AA014-6E70-4FA1-8C32-DA9553E8E627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25BAE1E-29FF-4FD2-9B84-59A1299E89F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679A98F-85BF-4E5B-A65D-486830F5019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11398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 smtClean="0"/>
          </a:p>
        </p:txBody>
      </p:sp>
      <p:sp>
        <p:nvSpPr>
          <p:cNvPr id="2048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smtClean="0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l">
              <a:defRPr sz="1200">
                <a:latin typeface="+mj-lt"/>
              </a:defRPr>
            </a:lvl1pPr>
          </a:lstStyle>
          <a:p>
            <a:endParaRPr lang="en-US" altLang="zh-CN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>
              <a:defRPr sz="1200">
                <a:latin typeface="+mj-lt"/>
              </a:defRPr>
            </a:lvl1pPr>
          </a:lstStyle>
          <a:p>
            <a:endParaRPr lang="en-US" altLang="zh-CN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>
                <a:latin typeface="+mj-lt"/>
              </a:defRPr>
            </a:lvl1pPr>
          </a:lstStyle>
          <a:p>
            <a:fld id="{28778517-8587-41B7-B0CD-8E631830A320}" type="slidenum">
              <a:rPr lang="en-US" altLang="zh-CN"/>
            </a:fld>
            <a:endParaRPr lang="en-US" altLang="zh-CN"/>
          </a:p>
        </p:txBody>
      </p:sp>
      <p:sp>
        <p:nvSpPr>
          <p:cNvPr id="204807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/>
            <a:ahLst/>
            <a:cxnLst>
              <a:cxn ang="0">
                <a:pos x="0" y="1000"/>
              </a:cxn>
              <a:cxn ang="0">
                <a:pos x="0" y="0"/>
              </a:cxn>
              <a:cxn ang="0">
                <a:pos x="1000" y="0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04808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</a:ln>
          <a:effectLst/>
        </p:spPr>
        <p:txBody>
          <a:bodyPr/>
          <a:lstStyle/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755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q"/>
        <a:defRPr sz="2600">
          <a:solidFill>
            <a:schemeClr val="tx1"/>
          </a:solidFill>
          <a:latin typeface="+mn-lt"/>
          <a:ea typeface="+mn-ea"/>
        </a:defRPr>
      </a:lvl2pPr>
      <a:lvl3pPr marL="1022350" indent="-35115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2200">
          <a:solidFill>
            <a:schemeClr val="tx1"/>
          </a:solidFill>
          <a:latin typeface="+mn-lt"/>
          <a:ea typeface="+mn-ea"/>
        </a:defRPr>
      </a:lvl3pPr>
      <a:lvl4pPr marL="1339850" indent="-31623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q"/>
        <a:defRPr sz="2000">
          <a:solidFill>
            <a:schemeClr val="tx1"/>
          </a:solidFill>
          <a:latin typeface="+mn-lt"/>
          <a:ea typeface="+mn-ea"/>
        </a:defRPr>
      </a:lvl4pPr>
      <a:lvl5pPr marL="1681480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5pPr>
      <a:lvl6pPr marL="2138680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6pPr>
      <a:lvl7pPr marL="2595880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7pPr>
      <a:lvl8pPr marL="3053080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8pPr>
      <a:lvl9pPr marL="3510280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13.wmf"/><Relationship Id="rId7" Type="http://schemas.openxmlformats.org/officeDocument/2006/relationships/oleObject" Target="../embeddings/oleObject12.bin"/><Relationship Id="rId6" Type="http://schemas.openxmlformats.org/officeDocument/2006/relationships/image" Target="../media/image12.wmf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1.wmf"/><Relationship Id="rId3" Type="http://schemas.openxmlformats.org/officeDocument/2006/relationships/oleObject" Target="../embeddings/oleObject10.bin"/><Relationship Id="rId2" Type="http://schemas.openxmlformats.org/officeDocument/2006/relationships/image" Target="../media/image10.wmf"/><Relationship Id="rId10" Type="http://schemas.openxmlformats.org/officeDocument/2006/relationships/vmlDrawing" Target="../drawings/vmlDrawing3.vml"/><Relationship Id="rId1" Type="http://schemas.openxmlformats.org/officeDocument/2006/relationships/oleObject" Target="../embeddings/oleObject9.bin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1.wmf"/><Relationship Id="rId8" Type="http://schemas.openxmlformats.org/officeDocument/2006/relationships/oleObject" Target="../embeddings/oleObject17.bin"/><Relationship Id="rId7" Type="http://schemas.openxmlformats.org/officeDocument/2006/relationships/image" Target="../media/image16.wmf"/><Relationship Id="rId6" Type="http://schemas.openxmlformats.org/officeDocument/2006/relationships/oleObject" Target="../embeddings/oleObject16.bin"/><Relationship Id="rId5" Type="http://schemas.openxmlformats.org/officeDocument/2006/relationships/oleObject" Target="../embeddings/oleObject15.bin"/><Relationship Id="rId4" Type="http://schemas.openxmlformats.org/officeDocument/2006/relationships/image" Target="../media/image15.wmf"/><Relationship Id="rId3" Type="http://schemas.openxmlformats.org/officeDocument/2006/relationships/oleObject" Target="../embeddings/oleObject14.bin"/><Relationship Id="rId2" Type="http://schemas.openxmlformats.org/officeDocument/2006/relationships/image" Target="../media/image14.wmf"/><Relationship Id="rId13" Type="http://schemas.openxmlformats.org/officeDocument/2006/relationships/vmlDrawing" Target="../drawings/vmlDrawing4.vml"/><Relationship Id="rId12" Type="http://schemas.openxmlformats.org/officeDocument/2006/relationships/slideLayout" Target="../slideLayouts/slideLayout2.xml"/><Relationship Id="rId11" Type="http://schemas.openxmlformats.org/officeDocument/2006/relationships/image" Target="../media/image17.wmf"/><Relationship Id="rId10" Type="http://schemas.openxmlformats.org/officeDocument/2006/relationships/oleObject" Target="../embeddings/oleObject18.bin"/><Relationship Id="rId1" Type="http://schemas.openxmlformats.org/officeDocument/2006/relationships/oleObject" Target="../embeddings/oleObject13.bin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5.v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2.wmf"/><Relationship Id="rId3" Type="http://schemas.openxmlformats.org/officeDocument/2006/relationships/oleObject" Target="../embeddings/oleObject20.bin"/><Relationship Id="rId2" Type="http://schemas.openxmlformats.org/officeDocument/2006/relationships/image" Target="../media/image21.wmf"/><Relationship Id="rId1" Type="http://schemas.openxmlformats.org/officeDocument/2006/relationships/oleObject" Target="../embeddings/oleObject19.bin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25.bin"/><Relationship Id="rId8" Type="http://schemas.openxmlformats.org/officeDocument/2006/relationships/image" Target="../media/image28.wmf"/><Relationship Id="rId7" Type="http://schemas.openxmlformats.org/officeDocument/2006/relationships/oleObject" Target="../embeddings/oleObject24.bin"/><Relationship Id="rId6" Type="http://schemas.openxmlformats.org/officeDocument/2006/relationships/image" Target="../media/image27.wmf"/><Relationship Id="rId5" Type="http://schemas.openxmlformats.org/officeDocument/2006/relationships/oleObject" Target="../embeddings/oleObject23.bin"/><Relationship Id="rId4" Type="http://schemas.openxmlformats.org/officeDocument/2006/relationships/image" Target="../media/image26.wmf"/><Relationship Id="rId3" Type="http://schemas.openxmlformats.org/officeDocument/2006/relationships/oleObject" Target="../embeddings/oleObject22.bin"/><Relationship Id="rId2" Type="http://schemas.openxmlformats.org/officeDocument/2006/relationships/image" Target="../media/image25.wmf"/><Relationship Id="rId17" Type="http://schemas.openxmlformats.org/officeDocument/2006/relationships/vmlDrawing" Target="../drawings/vmlDrawing6.vml"/><Relationship Id="rId16" Type="http://schemas.openxmlformats.org/officeDocument/2006/relationships/slideLayout" Target="../slideLayouts/slideLayout2.xml"/><Relationship Id="rId15" Type="http://schemas.openxmlformats.org/officeDocument/2006/relationships/image" Target="../media/image32.png"/><Relationship Id="rId14" Type="http://schemas.openxmlformats.org/officeDocument/2006/relationships/image" Target="../media/image31.wmf"/><Relationship Id="rId13" Type="http://schemas.openxmlformats.org/officeDocument/2006/relationships/oleObject" Target="../embeddings/oleObject27.bin"/><Relationship Id="rId12" Type="http://schemas.openxmlformats.org/officeDocument/2006/relationships/image" Target="../media/image30.wmf"/><Relationship Id="rId11" Type="http://schemas.openxmlformats.org/officeDocument/2006/relationships/oleObject" Target="../embeddings/oleObject26.bin"/><Relationship Id="rId10" Type="http://schemas.openxmlformats.org/officeDocument/2006/relationships/image" Target="../media/image29.wmf"/><Relationship Id="rId1" Type="http://schemas.openxmlformats.org/officeDocument/2006/relationships/oleObject" Target="../embeddings/oleObject21.bin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36.wmf"/><Relationship Id="rId7" Type="http://schemas.openxmlformats.org/officeDocument/2006/relationships/oleObject" Target="../embeddings/oleObject31.bin"/><Relationship Id="rId6" Type="http://schemas.openxmlformats.org/officeDocument/2006/relationships/image" Target="../media/image35.wmf"/><Relationship Id="rId5" Type="http://schemas.openxmlformats.org/officeDocument/2006/relationships/oleObject" Target="../embeddings/oleObject30.bin"/><Relationship Id="rId4" Type="http://schemas.openxmlformats.org/officeDocument/2006/relationships/image" Target="../media/image34.wmf"/><Relationship Id="rId3" Type="http://schemas.openxmlformats.org/officeDocument/2006/relationships/oleObject" Target="../embeddings/oleObject29.bin"/><Relationship Id="rId2" Type="http://schemas.openxmlformats.org/officeDocument/2006/relationships/image" Target="../media/image33.wmf"/><Relationship Id="rId10" Type="http://schemas.openxmlformats.org/officeDocument/2006/relationships/vmlDrawing" Target="../drawings/vmlDrawing7.vml"/><Relationship Id="rId1" Type="http://schemas.openxmlformats.org/officeDocument/2006/relationships/oleObject" Target="../embeddings/oleObject28.bin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40.wmf"/><Relationship Id="rId7" Type="http://schemas.openxmlformats.org/officeDocument/2006/relationships/oleObject" Target="../embeddings/oleObject35.bin"/><Relationship Id="rId6" Type="http://schemas.openxmlformats.org/officeDocument/2006/relationships/image" Target="../media/image39.wmf"/><Relationship Id="rId5" Type="http://schemas.openxmlformats.org/officeDocument/2006/relationships/oleObject" Target="../embeddings/oleObject34.bin"/><Relationship Id="rId4" Type="http://schemas.openxmlformats.org/officeDocument/2006/relationships/image" Target="../media/image38.wmf"/><Relationship Id="rId3" Type="http://schemas.openxmlformats.org/officeDocument/2006/relationships/oleObject" Target="../embeddings/oleObject33.bin"/><Relationship Id="rId2" Type="http://schemas.openxmlformats.org/officeDocument/2006/relationships/image" Target="../media/image37.wmf"/><Relationship Id="rId10" Type="http://schemas.openxmlformats.org/officeDocument/2006/relationships/vmlDrawing" Target="../drawings/vmlDrawing8.vml"/><Relationship Id="rId1" Type="http://schemas.openxmlformats.org/officeDocument/2006/relationships/oleObject" Target="../embeddings/oleObject32.bin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5.bin"/><Relationship Id="rId8" Type="http://schemas.openxmlformats.org/officeDocument/2006/relationships/image" Target="../media/image4.wmf"/><Relationship Id="rId7" Type="http://schemas.openxmlformats.org/officeDocument/2006/relationships/oleObject" Target="../embeddings/oleObject4.bin"/><Relationship Id="rId6" Type="http://schemas.openxmlformats.org/officeDocument/2006/relationships/image" Target="../media/image3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2.wmf"/><Relationship Id="rId3" Type="http://schemas.openxmlformats.org/officeDocument/2006/relationships/oleObject" Target="../embeddings/oleObject2.bin"/><Relationship Id="rId2" Type="http://schemas.openxmlformats.org/officeDocument/2006/relationships/image" Target="../media/image1.wmf"/><Relationship Id="rId14" Type="http://schemas.openxmlformats.org/officeDocument/2006/relationships/vmlDrawing" Target="../drawings/vmlDrawing1.vml"/><Relationship Id="rId13" Type="http://schemas.openxmlformats.org/officeDocument/2006/relationships/slideLayout" Target="../slideLayouts/slideLayout2.xml"/><Relationship Id="rId12" Type="http://schemas.openxmlformats.org/officeDocument/2006/relationships/image" Target="../media/image6.wmf"/><Relationship Id="rId11" Type="http://schemas.openxmlformats.org/officeDocument/2006/relationships/oleObject" Target="../embeddings/oleObject6.bin"/><Relationship Id="rId10" Type="http://schemas.openxmlformats.org/officeDocument/2006/relationships/image" Target="../media/image5.wmf"/><Relationship Id="rId1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.v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wmf"/><Relationship Id="rId3" Type="http://schemas.openxmlformats.org/officeDocument/2006/relationships/oleObject" Target="../embeddings/oleObject8.bin"/><Relationship Id="rId2" Type="http://schemas.openxmlformats.org/officeDocument/2006/relationships/image" Target="../media/image7.wmf"/><Relationship Id="rId1" Type="http://schemas.openxmlformats.org/officeDocument/2006/relationships/oleObject" Target="../embeddings/oleObject7.bin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868" name="Rectangle 36"/>
          <p:cNvSpPr>
            <a:spLocks noGrp="1" noChangeArrowheads="1"/>
          </p:cNvSpPr>
          <p:nvPr>
            <p:ph type="title"/>
          </p:nvPr>
        </p:nvSpPr>
        <p:spPr>
          <a:xfrm>
            <a:off x="457200" y="277813"/>
            <a:ext cx="8229600" cy="774700"/>
          </a:xfrm>
        </p:spPr>
        <p:txBody>
          <a:bodyPr/>
          <a:lstStyle/>
          <a:p>
            <a:pPr algn="ctr"/>
            <a:r>
              <a:rPr lang="zh-CN" altLang="en-US" dirty="0" smtClean="0"/>
              <a:t>第十章 近似算法</a:t>
            </a:r>
            <a:endParaRPr lang="zh-CN" altLang="en-US" dirty="0"/>
          </a:p>
        </p:txBody>
      </p:sp>
      <p:sp>
        <p:nvSpPr>
          <p:cNvPr id="248869" name="Rectangle 37"/>
          <p:cNvSpPr>
            <a:spLocks noGrp="1" noChangeArrowheads="1"/>
          </p:cNvSpPr>
          <p:nvPr>
            <p:ph type="body" idx="1"/>
          </p:nvPr>
        </p:nvSpPr>
        <p:spPr>
          <a:xfrm>
            <a:off x="457200" y="1571613"/>
            <a:ext cx="8229600" cy="4572031"/>
          </a:xfrm>
        </p:spPr>
        <p:txBody>
          <a:bodyPr/>
          <a:lstStyle/>
          <a:p>
            <a:r>
              <a:rPr lang="en-US" altLang="zh-CN" sz="2800" dirty="0" smtClean="0"/>
              <a:t>10.1 </a:t>
            </a:r>
            <a:r>
              <a:rPr lang="zh-CN" altLang="en-US" sz="2800" dirty="0" smtClean="0"/>
              <a:t>近似算法的相关概念</a:t>
            </a:r>
            <a:endParaRPr lang="en-US" altLang="zh-CN" sz="2800" dirty="0" smtClean="0"/>
          </a:p>
          <a:p>
            <a:pPr lvl="1"/>
            <a:r>
              <a:rPr lang="zh-CN" altLang="en-US" sz="2400" dirty="0" smtClean="0"/>
              <a:t>近似算法与</a:t>
            </a:r>
            <a:r>
              <a:rPr lang="en-US" altLang="zh-CN" sz="2400" dirty="0" smtClean="0"/>
              <a:t>NP-</a:t>
            </a:r>
            <a:r>
              <a:rPr lang="zh-CN" altLang="en-US" sz="2400" dirty="0" smtClean="0"/>
              <a:t>难问题</a:t>
            </a:r>
            <a:endParaRPr lang="en-US" altLang="zh-CN" sz="2400" dirty="0" smtClean="0"/>
          </a:p>
          <a:p>
            <a:pPr lvl="2"/>
            <a:r>
              <a:rPr lang="zh-CN" altLang="en-US" sz="2000" dirty="0" smtClean="0"/>
              <a:t>近似算法是求解</a:t>
            </a:r>
            <a:r>
              <a:rPr lang="en-US" altLang="zh-CN" sz="2000" dirty="0" smtClean="0"/>
              <a:t>NP-</a:t>
            </a:r>
            <a:r>
              <a:rPr lang="zh-CN" altLang="en-US" sz="2000" dirty="0" smtClean="0"/>
              <a:t>难问题的一种重要途径，在实践中非常有效且实用。</a:t>
            </a:r>
            <a:endParaRPr lang="en-US" altLang="zh-CN" sz="2000" dirty="0" smtClean="0"/>
          </a:p>
          <a:p>
            <a:pPr lvl="2"/>
            <a:r>
              <a:rPr lang="zh-CN" altLang="en-US" sz="2000" dirty="0" smtClean="0"/>
              <a:t>这首先是因为很多实际应用问题是</a:t>
            </a:r>
            <a:r>
              <a:rPr lang="en-US" altLang="zh-CN" sz="2000" dirty="0" smtClean="0"/>
              <a:t>NP-</a:t>
            </a:r>
            <a:r>
              <a:rPr lang="zh-CN" altLang="en-US" sz="2000" dirty="0" smtClean="0"/>
              <a:t>完全的组合优化问题，不能它们难解就不去解决这些问题。既然不能在多项式时间内找到最优解，只好求其次，去找一个满意的可行解。</a:t>
            </a:r>
            <a:endParaRPr lang="en-US" altLang="zh-CN" sz="2000" dirty="0" smtClean="0"/>
          </a:p>
          <a:p>
            <a:pPr lvl="2"/>
            <a:r>
              <a:rPr lang="zh-CN" altLang="en-US" sz="2000" dirty="0" smtClean="0"/>
              <a:t>实际问题的输入通常也是近似的</a:t>
            </a:r>
            <a:r>
              <a:rPr lang="en-US" altLang="zh-CN" sz="2000" dirty="0" smtClean="0"/>
              <a:t>(</a:t>
            </a:r>
            <a:r>
              <a:rPr lang="zh-CN" altLang="en-US" sz="2000" dirty="0" smtClean="0"/>
              <a:t>如测量所得</a:t>
            </a:r>
            <a:r>
              <a:rPr lang="en-US" altLang="zh-CN" sz="2000" dirty="0" smtClean="0"/>
              <a:t>)</a:t>
            </a:r>
            <a:r>
              <a:rPr lang="zh-CN" altLang="en-US" sz="2000" dirty="0" smtClean="0"/>
              <a:t>，常常也不需要一定获得非常精确的解，往往足够好就可以了。</a:t>
            </a:r>
            <a:endParaRPr lang="en-US" altLang="zh-CN" sz="2000" dirty="0" smtClean="0"/>
          </a:p>
          <a:p>
            <a:pPr lvl="2"/>
            <a:r>
              <a:rPr lang="zh-CN" altLang="en-US" sz="2000" dirty="0" smtClean="0"/>
              <a:t>近似算法的两个问题：设计算法和分析算法的近似比。</a:t>
            </a:r>
            <a:endParaRPr lang="en-US" altLang="zh-CN" sz="2000" dirty="0" smtClean="0"/>
          </a:p>
          <a:p>
            <a:pPr lvl="3"/>
            <a:r>
              <a:rPr lang="zh-CN" altLang="en-US" sz="1800" dirty="0" smtClean="0"/>
              <a:t>近似算法通常比较简单，设计思想常来源于直觉或某种物理现象、社会现象，甚至日常生活常识并依托经典算法思想。</a:t>
            </a:r>
            <a:endParaRPr lang="en-US" altLang="zh-CN" sz="1800" dirty="0" smtClean="0"/>
          </a:p>
          <a:p>
            <a:pPr lvl="3"/>
            <a:r>
              <a:rPr lang="zh-CN" altLang="en-US" sz="1800" dirty="0" smtClean="0"/>
              <a:t>分析算法的近似比的关键是估计最优解的值，这是比较困难的。</a:t>
            </a:r>
            <a:endParaRPr lang="en-US" altLang="zh-CN" sz="18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400" dirty="0" smtClean="0"/>
              <a:t>集合覆盖问题的近似算法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90000"/>
              </a:lnSpc>
            </a:pP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子集覆盖问题的贪心近似算法</a:t>
            </a:r>
            <a:endParaRPr lang="en-US" altLang="zh-CN" dirty="0" smtClean="0">
              <a:latin typeface="Times New Roman" panose="02020603050405020304" pitchFamily="18" charset="0"/>
              <a:ea typeface="楷体_GB2312" pitchFamily="49" charset="-122"/>
              <a:sym typeface="Euclid Math One" pitchFamily="18" charset="2"/>
            </a:endParaRPr>
          </a:p>
          <a:p>
            <a:pPr lvl="1">
              <a:lnSpc>
                <a:spcPct val="90000"/>
              </a:lnSpc>
            </a:pPr>
            <a:r>
              <a:rPr lang="en-US" altLang="zh-CN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void Greedy-Set-Cover(X, F)         </a:t>
            </a:r>
            <a:endParaRPr lang="en-US" altLang="zh-CN" dirty="0" smtClean="0">
              <a:latin typeface="Times New Roman" panose="02020603050405020304" pitchFamily="18" charset="0"/>
              <a:ea typeface="楷体_GB2312" pitchFamily="49" charset="-122"/>
              <a:sym typeface="Euclid Math One" pitchFamily="18" charset="2"/>
            </a:endParaRPr>
          </a:p>
          <a:p>
            <a:pPr lvl="1">
              <a:lnSpc>
                <a:spcPct val="90000"/>
              </a:lnSpc>
              <a:buNone/>
            </a:pP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  </a:t>
            </a:r>
            <a:r>
              <a:rPr lang="en-US" altLang="zh-CN" sz="24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{</a:t>
            </a:r>
            <a:endParaRPr lang="en-US" altLang="zh-CN" sz="2400" dirty="0" smtClean="0">
              <a:latin typeface="Times New Roman" panose="02020603050405020304" pitchFamily="18" charset="0"/>
              <a:ea typeface="楷体_GB2312" pitchFamily="49" charset="-122"/>
              <a:sym typeface="Euclid Math One" pitchFamily="18" charset="2"/>
            </a:endParaRPr>
          </a:p>
          <a:p>
            <a:pPr lvl="1">
              <a:lnSpc>
                <a:spcPct val="90000"/>
              </a:lnSpc>
              <a:buNone/>
            </a:pPr>
            <a:r>
              <a:rPr lang="zh-CN" altLang="en-US" sz="24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    </a:t>
            </a:r>
            <a:r>
              <a:rPr lang="en-US" altLang="zh-CN" sz="24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U=X; C=</a:t>
            </a:r>
            <a:r>
              <a:rPr lang="en-US" altLang="zh-CN" sz="24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;</a:t>
            </a:r>
            <a:endParaRPr lang="en-US" altLang="zh-CN" sz="24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1">
              <a:lnSpc>
                <a:spcPct val="90000"/>
              </a:lnSpc>
              <a:buNone/>
            </a:pPr>
            <a:r>
              <a:rPr lang="en-US" altLang="zh-CN" sz="24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   while (U!=) {</a:t>
            </a:r>
            <a:endParaRPr lang="en-US" altLang="zh-CN" sz="24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1">
              <a:lnSpc>
                <a:spcPct val="90000"/>
              </a:lnSpc>
              <a:buNone/>
            </a:pPr>
            <a:r>
              <a:rPr lang="en-US" altLang="zh-CN" sz="24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    </a:t>
            </a:r>
            <a:r>
              <a:rPr lang="zh-CN" altLang="en-US" sz="24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选择</a:t>
            </a:r>
            <a:r>
              <a:rPr lang="en-US" altLang="zh-CN" sz="24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F</a:t>
            </a:r>
            <a:r>
              <a:rPr lang="zh-CN" altLang="en-US" sz="24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中使</a:t>
            </a:r>
            <a:r>
              <a:rPr lang="en-US" altLang="zh-CN" sz="24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| SU |</a:t>
            </a:r>
            <a:r>
              <a:rPr lang="zh-CN" altLang="en-US" sz="24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最大的子集</a:t>
            </a:r>
            <a:r>
              <a:rPr lang="en-US" altLang="zh-CN" sz="24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S;</a:t>
            </a:r>
            <a:endParaRPr lang="en-US" altLang="zh-CN" sz="24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1">
              <a:lnSpc>
                <a:spcPct val="90000"/>
              </a:lnSpc>
              <a:buNone/>
            </a:pPr>
            <a:r>
              <a:rPr lang="en-US" altLang="zh-CN" sz="24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    U=U\S; </a:t>
            </a:r>
            <a:endParaRPr lang="en-US" altLang="zh-CN" sz="24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1">
              <a:lnSpc>
                <a:spcPct val="90000"/>
              </a:lnSpc>
              <a:buNone/>
            </a:pPr>
            <a:r>
              <a:rPr lang="en-US" altLang="zh-CN" sz="24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    </a:t>
            </a:r>
            <a:r>
              <a:rPr lang="en-US" altLang="zh-CN" sz="24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C</a:t>
            </a:r>
            <a:r>
              <a:rPr lang="en-US" altLang="zh-CN" sz="24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=</a:t>
            </a:r>
            <a:r>
              <a:rPr lang="en-US" altLang="zh-CN" sz="24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C</a:t>
            </a:r>
            <a:r>
              <a:rPr lang="zh-CN" altLang="en-US" sz="24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</a:t>
            </a:r>
            <a:r>
              <a:rPr lang="en-US" altLang="zh-CN" sz="24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{S};</a:t>
            </a:r>
            <a:endParaRPr lang="en-US" altLang="zh-CN" sz="24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1">
              <a:lnSpc>
                <a:spcPct val="90000"/>
              </a:lnSpc>
              <a:buNone/>
            </a:pPr>
            <a:r>
              <a:rPr lang="zh-CN" altLang="en-US" sz="24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    </a:t>
            </a:r>
            <a:r>
              <a:rPr lang="en-US" altLang="zh-CN" sz="24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}</a:t>
            </a:r>
            <a:endParaRPr lang="en-US" altLang="zh-CN" sz="24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1">
              <a:lnSpc>
                <a:spcPct val="90000"/>
              </a:lnSpc>
              <a:buNone/>
            </a:pPr>
            <a:r>
              <a:rPr lang="zh-CN" altLang="en-US" sz="24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   </a:t>
            </a:r>
            <a:r>
              <a:rPr lang="en-US" altLang="zh-CN" sz="24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return </a:t>
            </a:r>
            <a:r>
              <a:rPr lang="en-US" altLang="zh-CN" sz="24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C</a:t>
            </a:r>
            <a:r>
              <a:rPr lang="zh-CN" altLang="en-US" sz="24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 </a:t>
            </a:r>
            <a:r>
              <a:rPr lang="en-US" altLang="zh-CN" sz="24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;</a:t>
            </a:r>
            <a:endParaRPr lang="en-US" altLang="zh-CN" sz="2400" dirty="0" smtClean="0">
              <a:latin typeface="Times New Roman" panose="02020603050405020304" pitchFamily="18" charset="0"/>
              <a:ea typeface="楷体_GB2312" pitchFamily="49" charset="-122"/>
              <a:sym typeface="Euclid Math One" pitchFamily="18" charset="2"/>
            </a:endParaRPr>
          </a:p>
          <a:p>
            <a:pPr lvl="1">
              <a:lnSpc>
                <a:spcPct val="90000"/>
              </a:lnSpc>
              <a:buNone/>
            </a:pPr>
            <a:r>
              <a:rPr lang="zh-CN" altLang="en-US" sz="24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   </a:t>
            </a:r>
            <a:r>
              <a:rPr lang="en-US" altLang="zh-CN" sz="24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}                </a:t>
            </a:r>
            <a:r>
              <a:rPr lang="en-US" altLang="zh-CN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                                            </a:t>
            </a:r>
            <a:endParaRPr lang="en-US" altLang="zh-CN" dirty="0" smtClean="0">
              <a:latin typeface="Times New Roman" panose="02020603050405020304" pitchFamily="18" charset="0"/>
              <a:ea typeface="楷体_GB2312" pitchFamily="49" charset="-122"/>
              <a:sym typeface="Euclid Math One" pitchFamily="18" charset="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400" dirty="0" smtClean="0"/>
              <a:t>集合覆盖问题的近似算法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zh-CN" sz="28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Greedy-Set-Cover</a:t>
            </a:r>
            <a:r>
              <a:rPr lang="zh-CN" altLang="en-US" sz="28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的近似比：</a:t>
            </a:r>
            <a:r>
              <a:rPr lang="en-US" altLang="zh-CN" sz="2800" dirty="0" smtClean="0"/>
              <a:t> lnn+1</a:t>
            </a:r>
            <a:endParaRPr lang="en-US" altLang="zh-CN" sz="2800" dirty="0" smtClean="0">
              <a:latin typeface="Times New Roman" panose="02020603050405020304" pitchFamily="18" charset="0"/>
              <a:ea typeface="楷体_GB2312" pitchFamily="49" charset="-122"/>
              <a:sym typeface="Euclid Math One" pitchFamily="18" charset="2"/>
            </a:endParaRPr>
          </a:p>
          <a:p>
            <a:pPr lvl="2"/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设算法依次选定子集 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S</a:t>
            </a:r>
            <a:r>
              <a:rPr lang="en-US" altLang="zh-CN" sz="2000" baseline="-25000" dirty="0" smtClean="0">
                <a:latin typeface="Times New Roman" panose="02020603050405020304" pitchFamily="18" charset="0"/>
                <a:ea typeface="楷体_GB2312" pitchFamily="49" charset="-122"/>
              </a:rPr>
              <a:t>1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, …, S</a:t>
            </a:r>
            <a:r>
              <a:rPr lang="en-US" altLang="zh-CN" sz="2000" baseline="-25000" dirty="0" smtClean="0">
                <a:latin typeface="Times New Roman" panose="02020603050405020304" pitchFamily="18" charset="0"/>
                <a:ea typeface="楷体_GB2312" pitchFamily="49" charset="-122"/>
              </a:rPr>
              <a:t>m-1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, 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楷体_GB2312" pitchFamily="49" charset="-122"/>
              </a:rPr>
              <a:t>S</a:t>
            </a:r>
            <a:r>
              <a:rPr lang="en-US" altLang="zh-CN" sz="2000" baseline="-25000" dirty="0" err="1" smtClean="0">
                <a:latin typeface="Times New Roman" panose="02020603050405020304" pitchFamily="18" charset="0"/>
                <a:ea typeface="楷体_GB2312" pitchFamily="49" charset="-122"/>
              </a:rPr>
              <a:t>m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，构成子集族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C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。对于每</a:t>
            </a:r>
            <a:endParaRPr lang="zh-CN" altLang="en-US" sz="2000" dirty="0" smtClean="0">
              <a:latin typeface="Times New Roman" panose="02020603050405020304" pitchFamily="18" charset="0"/>
              <a:ea typeface="楷体_GB2312" pitchFamily="49" charset="-122"/>
            </a:endParaRPr>
          </a:p>
          <a:p>
            <a:pPr lvl="2">
              <a:buNone/>
            </a:pP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个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楷体_GB2312" pitchFamily="49" charset="-122"/>
              </a:rPr>
              <a:t>x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X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，设第一个覆盖它的子集是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S</a:t>
            </a:r>
            <a:r>
              <a:rPr lang="en-US" altLang="zh-CN" sz="2000" baseline="-25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i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，定义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x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的权值 </a:t>
            </a:r>
            <a:endParaRPr lang="en-US" altLang="zh-CN" sz="20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2">
              <a:buNone/>
            </a:pPr>
            <a:endParaRPr lang="zh-CN" altLang="en-US" sz="8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2">
              <a:buNone/>
            </a:pP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                                     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，那么有，</a:t>
            </a:r>
            <a:endParaRPr lang="en-US" altLang="zh-CN" sz="20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2"/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以下证明：对于每个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S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F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有：                   </a:t>
            </a:r>
            <a:endParaRPr lang="en-US" altLang="zh-CN" sz="2000" dirty="0" smtClean="0">
              <a:latin typeface="Times New Roman" panose="02020603050405020304" pitchFamily="18" charset="0"/>
              <a:ea typeface="楷体_GB2312" pitchFamily="49" charset="-122"/>
              <a:sym typeface="Euclid Math One" pitchFamily="18" charset="2"/>
            </a:endParaRPr>
          </a:p>
          <a:p>
            <a:pPr lvl="2"/>
            <a:endParaRPr lang="en-US" altLang="zh-CN" sz="800" dirty="0" smtClean="0">
              <a:latin typeface="Times New Roman" panose="02020603050405020304" pitchFamily="18" charset="0"/>
              <a:ea typeface="楷体_GB2312" pitchFamily="49" charset="-122"/>
              <a:sym typeface="Euclid Math One" pitchFamily="18" charset="2"/>
            </a:endParaRPr>
          </a:p>
          <a:p>
            <a:pPr lvl="2">
              <a:buNone/>
            </a:pP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                        其中定义 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H(k)=1+1/2+…+1/k , H(0)=0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为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k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级调和数。</a:t>
            </a:r>
            <a:endParaRPr lang="en-US" altLang="zh-CN" sz="20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2"/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对于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SF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，定义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u</a:t>
            </a:r>
            <a:r>
              <a:rPr lang="en-US" altLang="zh-CN" sz="2000" baseline="-25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0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=|S|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，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u</a:t>
            </a:r>
            <a:r>
              <a:rPr lang="en-US" altLang="zh-CN" sz="2000" baseline="-25000" dirty="0" err="1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i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=|S-(S</a:t>
            </a:r>
            <a:r>
              <a:rPr lang="en-US" altLang="zh-CN" sz="2000" baseline="-25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1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∪S</a:t>
            </a:r>
            <a:r>
              <a:rPr lang="en-US" altLang="zh-CN" sz="2000" baseline="-25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2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∪…∪S</a:t>
            </a:r>
            <a:r>
              <a:rPr lang="en-US" altLang="zh-CN" sz="2000" baseline="-25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i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)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|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，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i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=1,2, … 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。设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u</a:t>
            </a:r>
            <a:r>
              <a:rPr lang="en-US" altLang="zh-CN" sz="2000" baseline="-25000" dirty="0" err="1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k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是第一个为零的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u</a:t>
            </a:r>
            <a:r>
              <a:rPr lang="en-US" altLang="zh-CN" sz="2000" baseline="-25000" dirty="0" err="1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i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，显然，</a:t>
            </a:r>
            <a:r>
              <a:rPr lang="en-US" altLang="zh-CN" sz="200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k</a:t>
            </a:r>
            <a:r>
              <a:rPr lang="en-US" altLang="zh-CN" sz="200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1</a:t>
            </a:r>
            <a:r>
              <a:rPr lang="zh-CN" altLang="en-US" sz="200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，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且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u</a:t>
            </a:r>
            <a:r>
              <a:rPr lang="en-US" altLang="zh-CN" sz="2000" baseline="-25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i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u</a:t>
            </a:r>
            <a:r>
              <a:rPr lang="en-US" altLang="zh-CN" sz="2000" baseline="-25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i+1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，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S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中有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u</a:t>
            </a:r>
            <a:r>
              <a:rPr lang="en-US" altLang="zh-CN" sz="2000" baseline="-25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i-1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-u</a:t>
            </a:r>
            <a:r>
              <a:rPr lang="en-US" altLang="zh-CN" sz="2000" baseline="-25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i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个元素被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S</a:t>
            </a:r>
            <a:r>
              <a:rPr lang="en-US" altLang="zh-CN" sz="2000" baseline="-25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i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第一次覆盖， 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i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=1,…, k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。由此得</a:t>
            </a:r>
            <a:endParaRPr lang="zh-CN" altLang="en-US" sz="2000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1214414" y="2714625"/>
          <a:ext cx="2363787" cy="642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" name="公式" r:id="rId1" imgW="38100000" imgH="10363200" progId="Equation.3">
                  <p:embed/>
                </p:oleObj>
              </mc:Choice>
              <mc:Fallback>
                <p:oleObj name="公式" r:id="rId1" imgW="38100000" imgH="10363200" progId="Equation.3">
                  <p:embed/>
                  <p:pic>
                    <p:nvPicPr>
                      <p:cNvPr id="0" name="图片 3072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214414" y="2714625"/>
                        <a:ext cx="2363787" cy="642938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4765675" y="2928938"/>
          <a:ext cx="2184400" cy="500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公式" r:id="rId3" imgW="32613600" imgH="8229600" progId="Equation.3">
                  <p:embed/>
                </p:oleObj>
              </mc:Choice>
              <mc:Fallback>
                <p:oleObj name="公式" r:id="rId3" imgW="32613600" imgH="8229600" progId="Equation.3">
                  <p:embed/>
                  <p:pic>
                    <p:nvPicPr>
                      <p:cNvPr id="0" name="图片 3073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765675" y="2928938"/>
                        <a:ext cx="2184400" cy="500062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/>
        </p:nvGraphicFramePr>
        <p:xfrm>
          <a:off x="4714876" y="3357562"/>
          <a:ext cx="1285884" cy="5000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公式" r:id="rId5" imgW="22860000" imgH="8229600" progId="Equation.3">
                  <p:embed/>
                </p:oleObj>
              </mc:Choice>
              <mc:Fallback>
                <p:oleObj name="公式" r:id="rId5" imgW="22860000" imgH="8229600" progId="Equation.3">
                  <p:embed/>
                  <p:pic>
                    <p:nvPicPr>
                      <p:cNvPr id="0" name="图片 3074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14876" y="3357562"/>
                        <a:ext cx="1285884" cy="500066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533" name="Object 5"/>
          <p:cNvGraphicFramePr>
            <a:graphicFrameLocks noChangeAspect="1"/>
          </p:cNvGraphicFramePr>
          <p:nvPr/>
        </p:nvGraphicFramePr>
        <p:xfrm>
          <a:off x="2716213" y="5210175"/>
          <a:ext cx="3000375" cy="64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公式" r:id="rId7" imgW="53340000" imgH="10668000" progId="Equation.3">
                  <p:embed/>
                </p:oleObj>
              </mc:Choice>
              <mc:Fallback>
                <p:oleObj name="公式" r:id="rId7" imgW="53340000" imgH="10668000" progId="Equation.3">
                  <p:embed/>
                  <p:pic>
                    <p:nvPicPr>
                      <p:cNvPr id="0" name="图片 3075"/>
                      <p:cNvPicPr>
                        <a:picLocks noChangeAspect="1"/>
                      </p:cNvPicPr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716213" y="5210175"/>
                        <a:ext cx="3000375" cy="6477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400" dirty="0" smtClean="0"/>
              <a:t>集合覆盖问题的近似算法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-71470" y="1500174"/>
            <a:ext cx="8643998" cy="4630751"/>
          </a:xfrm>
        </p:spPr>
        <p:txBody>
          <a:bodyPr/>
          <a:lstStyle/>
          <a:p>
            <a:pPr lvl="2"/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由算法，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S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所覆盖的元素不会比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S</a:t>
            </a:r>
            <a:r>
              <a:rPr lang="en-US" altLang="zh-CN" sz="2000" baseline="-25000" dirty="0" smtClean="0">
                <a:latin typeface="Times New Roman" panose="02020603050405020304" pitchFamily="18" charset="0"/>
                <a:ea typeface="楷体_GB2312" pitchFamily="49" charset="-122"/>
              </a:rPr>
              <a:t>i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多，否则，算法将选择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S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而不是选择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S</a:t>
            </a:r>
            <a:r>
              <a:rPr lang="en-US" altLang="zh-CN" sz="2000" baseline="-25000" dirty="0" smtClean="0">
                <a:latin typeface="Times New Roman" panose="02020603050405020304" pitchFamily="18" charset="0"/>
                <a:ea typeface="楷体_GB2312" pitchFamily="49" charset="-122"/>
              </a:rPr>
              <a:t>i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。这给出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|(S</a:t>
            </a:r>
            <a:r>
              <a:rPr lang="en-US" altLang="zh-CN" sz="2000" baseline="-25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i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-(S</a:t>
            </a:r>
            <a:r>
              <a:rPr lang="en-US" altLang="zh-CN" sz="2000" baseline="-25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1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…  S</a:t>
            </a:r>
            <a:r>
              <a:rPr lang="en-US" altLang="zh-CN" sz="2000" baseline="-25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i-1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)|</a:t>
            </a:r>
            <a:r>
              <a:rPr lang="zh-CN" altLang="en-US" sz="2000" baseline="-25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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|(S-(S</a:t>
            </a:r>
            <a:r>
              <a:rPr lang="en-US" altLang="zh-CN" sz="2000" baseline="-25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1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…  S</a:t>
            </a:r>
            <a:r>
              <a:rPr lang="en-US" altLang="zh-CN" sz="2000" baseline="-25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i-1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)|</a:t>
            </a:r>
            <a:r>
              <a:rPr lang="zh-CN" altLang="en-US" sz="2000" baseline="-25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= u</a:t>
            </a:r>
            <a:r>
              <a:rPr lang="en-US" altLang="zh-CN" sz="2000" baseline="-25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i-1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，</a:t>
            </a:r>
            <a:endParaRPr lang="en-US" altLang="zh-CN" sz="20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2"/>
            <a:endParaRPr lang="en-US" altLang="zh-CN" sz="8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2">
              <a:buNone/>
            </a:pP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   因而                            ，归纳法容易证明，任给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a&lt;b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，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a ≥0,b&gt;0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，有</a:t>
            </a:r>
            <a:endParaRPr lang="en-US" altLang="zh-CN" sz="20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2">
              <a:buNone/>
            </a:pPr>
            <a:endParaRPr lang="en-US" altLang="zh-CN" sz="8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2">
              <a:buNone/>
            </a:pP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   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H(b)-H(a)=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                     ，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(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设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b=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a+n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,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对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n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归纳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)  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利用这个不等式得</a:t>
            </a:r>
            <a:endParaRPr lang="en-US" altLang="zh-CN" sz="20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2"/>
            <a:endParaRPr lang="en-US" altLang="zh-CN" sz="800" dirty="0" smtClean="0"/>
          </a:p>
          <a:p>
            <a:pPr lvl="2"/>
            <a:r>
              <a:rPr lang="en-US" altLang="zh-CN" sz="2000" dirty="0" smtClean="0"/>
              <a:t>                                                  =H(u</a:t>
            </a:r>
            <a:r>
              <a:rPr lang="en-US" altLang="zh-CN" sz="2000" baseline="-25000" dirty="0" smtClean="0"/>
              <a:t>0</a:t>
            </a:r>
            <a:r>
              <a:rPr lang="en-US" altLang="zh-CN" sz="2000" dirty="0" smtClean="0"/>
              <a:t>)-H(</a:t>
            </a:r>
            <a:r>
              <a:rPr lang="en-US" altLang="zh-CN" sz="2000" dirty="0" err="1" smtClean="0"/>
              <a:t>u</a:t>
            </a:r>
            <a:r>
              <a:rPr lang="en-US" altLang="zh-CN" sz="2000" baseline="-25000" dirty="0" err="1" smtClean="0"/>
              <a:t>k</a:t>
            </a:r>
            <a:r>
              <a:rPr lang="en-US" altLang="zh-CN" sz="2000" dirty="0" smtClean="0"/>
              <a:t>)=H(u</a:t>
            </a:r>
            <a:r>
              <a:rPr lang="en-US" altLang="zh-CN" sz="2000" baseline="-25000" dirty="0" smtClean="0"/>
              <a:t>0</a:t>
            </a:r>
            <a:r>
              <a:rPr lang="en-US" altLang="zh-CN" sz="2000" dirty="0" smtClean="0"/>
              <a:t>)-H(0)=H(u</a:t>
            </a:r>
            <a:r>
              <a:rPr lang="en-US" altLang="zh-CN" sz="2000" baseline="-25000" dirty="0" smtClean="0"/>
              <a:t>0</a:t>
            </a:r>
            <a:r>
              <a:rPr lang="en-US" altLang="zh-CN" sz="2000" dirty="0" smtClean="0"/>
              <a:t>)</a:t>
            </a:r>
            <a:endParaRPr lang="en-US" altLang="zh-CN" sz="2000" dirty="0" smtClean="0"/>
          </a:p>
          <a:p>
            <a:pPr lvl="2"/>
            <a:endParaRPr lang="en-US" altLang="zh-CN" sz="800" dirty="0" smtClean="0"/>
          </a:p>
          <a:p>
            <a:pPr lvl="2">
              <a:buNone/>
            </a:pPr>
            <a:r>
              <a:rPr lang="en-US" altLang="zh-CN" sz="2000" dirty="0" smtClean="0"/>
              <a:t>              =H(|S|)</a:t>
            </a:r>
            <a:endParaRPr lang="en-US" altLang="zh-CN" sz="2000" dirty="0" smtClean="0"/>
          </a:p>
          <a:p>
            <a:pPr lvl="2"/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容易证明，任意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n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，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H(n) 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 lnn+1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。而对任意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S ∈F, |S| ≤|X|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，从而</a:t>
            </a:r>
            <a:endParaRPr lang="en-US" altLang="zh-CN" sz="20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2">
              <a:buNone/>
            </a:pPr>
            <a:r>
              <a:rPr lang="en-US" altLang="zh-CN" sz="2000" dirty="0" smtClean="0"/>
              <a:t>                                      ≤                                          ≤C*(</a:t>
            </a:r>
            <a:r>
              <a:rPr lang="en-US" altLang="zh-CN" sz="2000" dirty="0" err="1" smtClean="0"/>
              <a:t>ln|X</a:t>
            </a:r>
            <a:r>
              <a:rPr lang="en-US" altLang="zh-CN" sz="2000" dirty="0" smtClean="0"/>
              <a:t>|+1)</a:t>
            </a:r>
            <a:endParaRPr lang="en-US" altLang="zh-CN" sz="2000" dirty="0" smtClean="0"/>
          </a:p>
          <a:p>
            <a:pPr lvl="2"/>
            <a:endParaRPr lang="en-US" altLang="zh-CN" sz="800" dirty="0" smtClean="0"/>
          </a:p>
          <a:p>
            <a:pPr lvl="2"/>
            <a:r>
              <a:rPr lang="en-US" altLang="zh-CN" sz="2000" dirty="0" smtClean="0"/>
              <a:t> </a:t>
            </a:r>
            <a:r>
              <a:rPr lang="zh-CN" altLang="en-US" sz="2000" dirty="0" smtClean="0"/>
              <a:t>即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Greedy-Set-Cover 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的近似比</a:t>
            </a:r>
            <a:r>
              <a:rPr lang="en-US" altLang="zh-CN" sz="2000" dirty="0" smtClean="0"/>
              <a:t>|C|/|C*| ≤</a:t>
            </a:r>
            <a:r>
              <a:rPr lang="en-US" altLang="zh-CN" sz="2000" dirty="0" err="1" smtClean="0"/>
              <a:t>ln|X</a:t>
            </a:r>
            <a:r>
              <a:rPr lang="en-US" altLang="zh-CN" sz="2000" dirty="0" smtClean="0"/>
              <a:t>|+1=lnn+1</a:t>
            </a:r>
            <a:r>
              <a:rPr lang="zh-CN" altLang="en-US" sz="2000" dirty="0" smtClean="0"/>
              <a:t>。</a:t>
            </a:r>
            <a:endParaRPr lang="en-US" altLang="zh-CN" sz="2000" dirty="0" smtClean="0"/>
          </a:p>
          <a:p>
            <a:pPr lvl="2"/>
            <a:r>
              <a:rPr lang="zh-CN" altLang="en-US" sz="2000" dirty="0" smtClean="0"/>
              <a:t>在许多应用中，</a:t>
            </a:r>
            <a:r>
              <a:rPr lang="en-US" altLang="zh-CN" sz="2000" dirty="0" smtClean="0"/>
              <a:t>max{|S|}</a:t>
            </a:r>
            <a:r>
              <a:rPr lang="zh-CN" altLang="en-US" sz="2000" dirty="0" smtClean="0"/>
              <a:t>是一个小常数，该近似算法可得最优覆盖的一个小常数倍的近似覆盖。</a:t>
            </a:r>
            <a:endParaRPr lang="zh-CN" altLang="en-US" sz="2000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1500166" y="2214554"/>
          <a:ext cx="1643074" cy="6429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7" name="公式" r:id="rId1" imgW="28041600" imgH="10668000" progId="Equation.3">
                  <p:embed/>
                </p:oleObj>
              </mc:Choice>
              <mc:Fallback>
                <p:oleObj name="公式" r:id="rId1" imgW="28041600" imgH="10668000" progId="Equation.3">
                  <p:embed/>
                  <p:pic>
                    <p:nvPicPr>
                      <p:cNvPr id="0" name="图片 4096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500166" y="2214554"/>
                        <a:ext cx="1643074" cy="642942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2143108" y="2786058"/>
          <a:ext cx="1143008" cy="5715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" name="公式" r:id="rId3" imgW="19812000" imgH="10363200" progId="Equation.3">
                  <p:embed/>
                </p:oleObj>
              </mc:Choice>
              <mc:Fallback>
                <p:oleObj name="公式" r:id="rId3" imgW="19812000" imgH="10363200" progId="Equation.3">
                  <p:embed/>
                  <p:pic>
                    <p:nvPicPr>
                      <p:cNvPr id="0" name="图片 4097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43108" y="2786058"/>
                        <a:ext cx="1143008" cy="571504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628" name="Object 4"/>
          <p:cNvGraphicFramePr>
            <a:graphicFrameLocks noChangeAspect="1"/>
          </p:cNvGraphicFramePr>
          <p:nvPr/>
        </p:nvGraphicFramePr>
        <p:xfrm>
          <a:off x="1071538" y="3214686"/>
          <a:ext cx="1643062" cy="642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9" name="公式" r:id="rId5" imgW="28041600" imgH="10668000" progId="Equation.3">
                  <p:embed/>
                </p:oleObj>
              </mc:Choice>
              <mc:Fallback>
                <p:oleObj name="公式" r:id="rId5" imgW="28041600" imgH="10668000" progId="Equation.3">
                  <p:embed/>
                  <p:pic>
                    <p:nvPicPr>
                      <p:cNvPr id="0" name="图片 4098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071538" y="3214686"/>
                        <a:ext cx="1643062" cy="642938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/>
        </p:nvGraphicFramePr>
        <p:xfrm>
          <a:off x="2714612" y="3286125"/>
          <a:ext cx="1795462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name="公式" r:id="rId6" imgW="32918400" imgH="10363200" progId="Equation.3">
                  <p:embed/>
                </p:oleObj>
              </mc:Choice>
              <mc:Fallback>
                <p:oleObj name="公式" r:id="rId6" imgW="32918400" imgH="10363200" progId="Equation.3">
                  <p:embed/>
                  <p:pic>
                    <p:nvPicPr>
                      <p:cNvPr id="0" name="图片 4099"/>
                      <p:cNvPicPr>
                        <a:picLocks noChangeAspect="1"/>
                      </p:cNvPicPr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714612" y="3286125"/>
                        <a:ext cx="1795462" cy="5715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631" name="Object 7"/>
          <p:cNvGraphicFramePr>
            <a:graphicFrameLocks noChangeAspect="1"/>
          </p:cNvGraphicFramePr>
          <p:nvPr/>
        </p:nvGraphicFramePr>
        <p:xfrm>
          <a:off x="1142976" y="4643450"/>
          <a:ext cx="2184400" cy="500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" name="公式" r:id="rId8" imgW="32613600" imgH="8229600" progId="Equation.3">
                  <p:embed/>
                </p:oleObj>
              </mc:Choice>
              <mc:Fallback>
                <p:oleObj name="公式" r:id="rId8" imgW="32613600" imgH="8229600" progId="Equation.3">
                  <p:embed/>
                  <p:pic>
                    <p:nvPicPr>
                      <p:cNvPr id="0" name="图片 4100"/>
                      <p:cNvPicPr>
                        <a:picLocks noChangeAspect="1"/>
                      </p:cNvPicPr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142976" y="4643450"/>
                        <a:ext cx="2184400" cy="500062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/>
        </p:nvGraphicFramePr>
        <p:xfrm>
          <a:off x="3500430" y="4643446"/>
          <a:ext cx="2928958" cy="5000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" name="公式" r:id="rId10" imgW="45110400" imgH="8229600" progId="Equation.3">
                  <p:embed/>
                </p:oleObj>
              </mc:Choice>
              <mc:Fallback>
                <p:oleObj name="公式" r:id="rId10" imgW="45110400" imgH="8229600" progId="Equation.3">
                  <p:embed/>
                  <p:pic>
                    <p:nvPicPr>
                      <p:cNvPr id="0" name="图片 4101"/>
                      <p:cNvPicPr>
                        <a:picLocks noChangeAspect="1"/>
                      </p:cNvPicPr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500430" y="4643446"/>
                        <a:ext cx="2928958" cy="500066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201124_1738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7055" y="278765"/>
            <a:ext cx="6101715" cy="657923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近似算法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 smtClean="0"/>
              <a:t>10.3 </a:t>
            </a:r>
            <a:r>
              <a:rPr lang="zh-CN" altLang="en-US" sz="2800" dirty="0" smtClean="0"/>
              <a:t>子集和问题的近似算法</a:t>
            </a:r>
            <a:endParaRPr lang="en-US" altLang="zh-CN" sz="2800" dirty="0" smtClean="0"/>
          </a:p>
          <a:p>
            <a:pPr lvl="1"/>
            <a:r>
              <a:rPr kumimoji="1" lang="zh-CN" altLang="en-US" sz="2400" dirty="0" smtClean="0">
                <a:latin typeface="楷体_GB2312" pitchFamily="49" charset="-122"/>
                <a:ea typeface="楷体_GB2312" pitchFamily="49" charset="-122"/>
              </a:rPr>
              <a:t>子集和问题的判定模式</a:t>
            </a:r>
            <a:endParaRPr kumimoji="1" lang="zh-CN" altLang="en-US" sz="2400" dirty="0" smtClean="0">
              <a:latin typeface="楷体_GB2312" pitchFamily="49" charset="-122"/>
              <a:ea typeface="楷体_GB2312" pitchFamily="49" charset="-122"/>
            </a:endParaRPr>
          </a:p>
          <a:p>
            <a:pPr lvl="1">
              <a:buNone/>
            </a:pP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   例：有限集合 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S={x</a:t>
            </a:r>
            <a:r>
              <a:rPr kumimoji="1" lang="en-US" altLang="zh-CN" sz="2000" baseline="-25000" dirty="0" smtClean="0">
                <a:latin typeface="楷体_GB2312" pitchFamily="49" charset="-122"/>
                <a:ea typeface="楷体_GB2312" pitchFamily="49" charset="-122"/>
              </a:rPr>
              <a:t>1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，x</a:t>
            </a:r>
            <a:r>
              <a:rPr kumimoji="1" lang="en-US" altLang="zh-CN" sz="2000" baseline="-25000" dirty="0" smtClean="0">
                <a:latin typeface="楷体_GB2312" pitchFamily="49" charset="-122"/>
                <a:ea typeface="楷体_GB2312" pitchFamily="49" charset="-122"/>
              </a:rPr>
              <a:t>2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kumimoji="1"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…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</a:rPr>
              <a:t>x</a:t>
            </a:r>
            <a:r>
              <a:rPr kumimoji="1" lang="en-US" altLang="zh-CN" sz="2000" baseline="-25000" dirty="0" err="1" smtClean="0">
                <a:latin typeface="楷体_GB2312" pitchFamily="49" charset="-122"/>
                <a:ea typeface="楷体_GB2312" pitchFamily="49" charset="-122"/>
              </a:rPr>
              <a:t>n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}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，正整数 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t 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。</a:t>
            </a:r>
            <a:endParaRPr kumimoji="1" lang="zh-CN" altLang="en-US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1">
              <a:buNone/>
            </a:pP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   问：是否存在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S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的一个子集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T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，使得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</a:t>
            </a:r>
            <a:r>
              <a:rPr kumimoji="1" lang="en-US" altLang="zh-CN" sz="2000" baseline="-25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xT</a:t>
            </a:r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x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=t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 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。</a:t>
            </a:r>
            <a:endParaRPr kumimoji="1"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1"/>
            <a:r>
              <a:rPr kumimoji="1" lang="zh-CN" altLang="en-US" sz="2400" dirty="0" smtClean="0">
                <a:latin typeface="楷体_GB2312" pitchFamily="49" charset="-122"/>
                <a:ea typeface="楷体_GB2312" pitchFamily="49" charset="-122"/>
              </a:rPr>
              <a:t>第八章已证，该问题是</a:t>
            </a:r>
            <a:r>
              <a:rPr kumimoji="1" lang="en-US" altLang="zh-CN" sz="2400" dirty="0" smtClean="0">
                <a:latin typeface="楷体_GB2312" pitchFamily="49" charset="-122"/>
                <a:ea typeface="楷体_GB2312" pitchFamily="49" charset="-122"/>
              </a:rPr>
              <a:t>NP</a:t>
            </a:r>
            <a:r>
              <a:rPr kumimoji="1" lang="zh-CN" altLang="en-US" sz="2400" dirty="0" smtClean="0">
                <a:latin typeface="楷体_GB2312" pitchFamily="49" charset="-122"/>
                <a:ea typeface="楷体_GB2312" pitchFamily="49" charset="-122"/>
              </a:rPr>
              <a:t>完全问题。</a:t>
            </a:r>
            <a:endParaRPr kumimoji="1" lang="en-US" altLang="zh-CN" sz="2400" dirty="0" smtClean="0">
              <a:latin typeface="楷体_GB2312" pitchFamily="49" charset="-122"/>
              <a:ea typeface="楷体_GB2312" pitchFamily="49" charset="-122"/>
            </a:endParaRPr>
          </a:p>
          <a:p>
            <a:pPr lvl="1"/>
            <a:r>
              <a:rPr kumimoji="1" lang="zh-CN" altLang="en-US" sz="2400" dirty="0" smtClean="0">
                <a:latin typeface="楷体_GB2312" pitchFamily="49" charset="-122"/>
                <a:ea typeface="楷体_GB2312" pitchFamily="49" charset="-122"/>
              </a:rPr>
              <a:t>在实际应用中，常遇到优化形式的子集和问题：找出</a:t>
            </a:r>
            <a:r>
              <a:rPr kumimoji="1" lang="en-US" altLang="zh-CN" sz="2400" dirty="0" smtClean="0">
                <a:latin typeface="楷体_GB2312" pitchFamily="49" charset="-122"/>
                <a:ea typeface="楷体_GB2312" pitchFamily="49" charset="-122"/>
              </a:rPr>
              <a:t>S</a:t>
            </a:r>
            <a:r>
              <a:rPr kumimoji="1" lang="zh-CN" altLang="en-US" sz="2400" dirty="0" smtClean="0">
                <a:latin typeface="楷体_GB2312" pitchFamily="49" charset="-122"/>
                <a:ea typeface="楷体_GB2312" pitchFamily="49" charset="-122"/>
              </a:rPr>
              <a:t>的子集</a:t>
            </a:r>
            <a:r>
              <a:rPr kumimoji="1" lang="en-US" altLang="zh-CN" sz="2400" dirty="0" smtClean="0">
                <a:latin typeface="楷体_GB2312" pitchFamily="49" charset="-122"/>
                <a:ea typeface="楷体_GB2312" pitchFamily="49" charset="-122"/>
              </a:rPr>
              <a:t>T</a:t>
            </a:r>
            <a:r>
              <a:rPr kumimoji="1" lang="zh-CN" altLang="en-US" sz="2400" dirty="0" smtClean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kumimoji="1" lang="en-US" altLang="zh-CN" sz="2400" dirty="0" smtClean="0">
                <a:latin typeface="楷体_GB2312" pitchFamily="49" charset="-122"/>
                <a:ea typeface="楷体_GB2312" pitchFamily="49" charset="-122"/>
              </a:rPr>
              <a:t>T</a:t>
            </a:r>
            <a:r>
              <a:rPr kumimoji="1" lang="zh-CN" altLang="en-US" sz="2400" dirty="0" smtClean="0">
                <a:latin typeface="楷体_GB2312" pitchFamily="49" charset="-122"/>
                <a:ea typeface="楷体_GB2312" pitchFamily="49" charset="-122"/>
              </a:rPr>
              <a:t>的和不超过</a:t>
            </a:r>
            <a:r>
              <a:rPr kumimoji="1" lang="en-US" altLang="zh-CN" sz="2400" dirty="0" smtClean="0">
                <a:latin typeface="楷体_GB2312" pitchFamily="49" charset="-122"/>
                <a:ea typeface="楷体_GB2312" pitchFamily="49" charset="-122"/>
              </a:rPr>
              <a:t>t</a:t>
            </a:r>
            <a:r>
              <a:rPr kumimoji="1" lang="zh-CN" altLang="en-US" sz="2400" dirty="0" smtClean="0">
                <a:latin typeface="楷体_GB2312" pitchFamily="49" charset="-122"/>
                <a:ea typeface="楷体_GB2312" pitchFamily="49" charset="-122"/>
              </a:rPr>
              <a:t>，又尽可能接近</a:t>
            </a:r>
            <a:r>
              <a:rPr kumimoji="1" lang="en-US" altLang="zh-CN" sz="2400" dirty="0" smtClean="0">
                <a:latin typeface="楷体_GB2312" pitchFamily="49" charset="-122"/>
                <a:ea typeface="楷体_GB2312" pitchFamily="49" charset="-122"/>
              </a:rPr>
              <a:t>t</a:t>
            </a:r>
            <a:r>
              <a:rPr kumimoji="1" lang="zh-CN" altLang="en-US" sz="2400" dirty="0" smtClean="0">
                <a:latin typeface="楷体_GB2312" pitchFamily="49" charset="-122"/>
                <a:ea typeface="楷体_GB2312" pitchFamily="49" charset="-122"/>
              </a:rPr>
              <a:t>。</a:t>
            </a:r>
            <a:endParaRPr kumimoji="1" lang="en-US" altLang="zh-CN" sz="2400" dirty="0" smtClean="0">
              <a:latin typeface="楷体_GB2312" pitchFamily="49" charset="-122"/>
              <a:ea typeface="楷体_GB2312" pitchFamily="49" charset="-122"/>
            </a:endParaRPr>
          </a:p>
          <a:p>
            <a:pPr lvl="1"/>
            <a:r>
              <a:rPr kumimoji="1" lang="zh-CN" altLang="en-US" sz="2400" dirty="0" smtClean="0">
                <a:latin typeface="楷体_GB2312" pitchFamily="49" charset="-122"/>
                <a:ea typeface="楷体_GB2312" pitchFamily="49" charset="-122"/>
              </a:rPr>
              <a:t>子集和问题的优化模式</a:t>
            </a:r>
            <a:endParaRPr kumimoji="1" lang="zh-CN" altLang="en-US" sz="2400" dirty="0" smtClean="0">
              <a:latin typeface="楷体_GB2312" pitchFamily="49" charset="-122"/>
              <a:ea typeface="楷体_GB2312" pitchFamily="49" charset="-122"/>
            </a:endParaRPr>
          </a:p>
          <a:p>
            <a:pPr lvl="1">
              <a:buNone/>
            </a:pPr>
            <a:r>
              <a:rPr kumimoji="1" lang="zh-CN" altLang="en-US" sz="2400" dirty="0" smtClean="0">
                <a:latin typeface="楷体_GB2312" pitchFamily="49" charset="-122"/>
                <a:ea typeface="楷体_GB2312" pitchFamily="49" charset="-122"/>
              </a:rPr>
              <a:t>  </a:t>
            </a:r>
            <a:r>
              <a:rPr kumimoji="1" lang="zh-CN" altLang="en-US" sz="2000" dirty="0" smtClean="0">
                <a:latin typeface="仿宋_GB2312" pitchFamily="49" charset="-122"/>
                <a:ea typeface="仿宋_GB2312" pitchFamily="49" charset="-122"/>
              </a:rPr>
              <a:t>已知有限集合 </a:t>
            </a:r>
            <a:r>
              <a:rPr kumimoji="1" lang="en-US" altLang="zh-CN" sz="2000" dirty="0" smtClean="0">
                <a:latin typeface="仿宋_GB2312" pitchFamily="49" charset="-122"/>
                <a:ea typeface="仿宋_GB2312" pitchFamily="49" charset="-122"/>
              </a:rPr>
              <a:t>S={x</a:t>
            </a:r>
            <a:r>
              <a:rPr kumimoji="1" lang="en-US" altLang="zh-CN" sz="2000" baseline="-25000" dirty="0" smtClean="0">
                <a:latin typeface="仿宋_GB2312" pitchFamily="49" charset="-122"/>
                <a:ea typeface="仿宋_GB2312" pitchFamily="49" charset="-122"/>
              </a:rPr>
              <a:t>1</a:t>
            </a:r>
            <a:r>
              <a:rPr kumimoji="1" lang="en-US" altLang="zh-CN" sz="2000" dirty="0" smtClean="0">
                <a:latin typeface="仿宋_GB2312" pitchFamily="49" charset="-122"/>
                <a:ea typeface="仿宋_GB2312" pitchFamily="49" charset="-122"/>
              </a:rPr>
              <a:t>，x</a:t>
            </a:r>
            <a:r>
              <a:rPr kumimoji="1" lang="en-US" altLang="zh-CN" sz="2000" baseline="-25000" dirty="0" smtClean="0">
                <a:latin typeface="仿宋_GB2312" pitchFamily="49" charset="-122"/>
                <a:ea typeface="仿宋_GB2312" pitchFamily="49" charset="-122"/>
              </a:rPr>
              <a:t>2</a:t>
            </a:r>
            <a:r>
              <a:rPr kumimoji="1" lang="en-US" altLang="zh-CN" sz="2000" dirty="0" smtClean="0">
                <a:latin typeface="仿宋_GB2312" pitchFamily="49" charset="-122"/>
                <a:ea typeface="仿宋_GB2312" pitchFamily="49" charset="-122"/>
              </a:rPr>
              <a:t>，</a:t>
            </a:r>
            <a:r>
              <a:rPr kumimoji="1" lang="en-US" altLang="zh-CN" sz="2000" dirty="0" smtClean="0">
                <a:ea typeface="仿宋_GB2312" pitchFamily="49" charset="-122"/>
              </a:rPr>
              <a:t>…</a:t>
            </a:r>
            <a:r>
              <a:rPr kumimoji="1" lang="en-US" altLang="zh-CN" sz="2000" dirty="0" smtClean="0">
                <a:latin typeface="仿宋_GB2312" pitchFamily="49" charset="-122"/>
                <a:ea typeface="仿宋_GB2312" pitchFamily="49" charset="-122"/>
              </a:rPr>
              <a:t>，</a:t>
            </a:r>
            <a:r>
              <a:rPr kumimoji="1" lang="en-US" altLang="zh-CN" sz="2000" dirty="0" err="1" smtClean="0">
                <a:latin typeface="仿宋_GB2312" pitchFamily="49" charset="-122"/>
                <a:ea typeface="仿宋_GB2312" pitchFamily="49" charset="-122"/>
              </a:rPr>
              <a:t>x</a:t>
            </a:r>
            <a:r>
              <a:rPr kumimoji="1" lang="en-US" altLang="zh-CN" sz="2000" baseline="-25000" dirty="0" err="1" smtClean="0">
                <a:latin typeface="仿宋_GB2312" pitchFamily="49" charset="-122"/>
                <a:ea typeface="仿宋_GB2312" pitchFamily="49" charset="-122"/>
              </a:rPr>
              <a:t>n</a:t>
            </a:r>
            <a:r>
              <a:rPr kumimoji="1" lang="en-US" altLang="zh-CN" sz="2000" dirty="0" smtClean="0">
                <a:latin typeface="仿宋_GB2312" pitchFamily="49" charset="-122"/>
                <a:ea typeface="仿宋_GB2312" pitchFamily="49" charset="-122"/>
              </a:rPr>
              <a:t>}</a:t>
            </a:r>
            <a:r>
              <a:rPr kumimoji="1" lang="zh-CN" altLang="en-US" sz="2000" dirty="0" smtClean="0">
                <a:latin typeface="仿宋_GB2312" pitchFamily="49" charset="-122"/>
                <a:ea typeface="仿宋_GB2312" pitchFamily="49" charset="-122"/>
              </a:rPr>
              <a:t>，正整数 </a:t>
            </a:r>
            <a:r>
              <a:rPr kumimoji="1" lang="en-US" altLang="zh-CN" sz="2000" dirty="0" smtClean="0">
                <a:latin typeface="仿宋_GB2312" pitchFamily="49" charset="-122"/>
                <a:ea typeface="仿宋_GB2312" pitchFamily="49" charset="-122"/>
              </a:rPr>
              <a:t>t </a:t>
            </a:r>
            <a:r>
              <a:rPr kumimoji="1" lang="zh-CN" altLang="en-US" sz="2000" dirty="0" smtClean="0">
                <a:latin typeface="仿宋_GB2312" pitchFamily="49" charset="-122"/>
                <a:ea typeface="仿宋_GB2312" pitchFamily="49" charset="-122"/>
              </a:rPr>
              <a:t>。求子集 </a:t>
            </a:r>
            <a:r>
              <a:rPr kumimoji="1" lang="en-US" altLang="zh-CN" sz="2000" dirty="0" smtClean="0">
                <a:latin typeface="仿宋_GB2312" pitchFamily="49" charset="-122"/>
                <a:ea typeface="仿宋_GB2312" pitchFamily="49" charset="-122"/>
              </a:rPr>
              <a:t>T</a:t>
            </a:r>
            <a:r>
              <a:rPr kumimoji="1" lang="en-US" altLang="zh-CN" sz="2000" dirty="0" smtClean="0">
                <a:latin typeface="仿宋_GB2312" pitchFamily="49" charset="-122"/>
                <a:ea typeface="仿宋_GB2312" pitchFamily="49" charset="-122"/>
                <a:sym typeface="Symbol" panose="05050102010706020507" pitchFamily="18" charset="2"/>
              </a:rPr>
              <a:t></a:t>
            </a:r>
            <a:r>
              <a:rPr kumimoji="1" lang="en-US" altLang="zh-CN" sz="2000" dirty="0" smtClean="0">
                <a:latin typeface="仿宋_GB2312" pitchFamily="49" charset="-122"/>
                <a:ea typeface="仿宋_GB2312" pitchFamily="49" charset="-122"/>
              </a:rPr>
              <a:t>S, </a:t>
            </a:r>
            <a:r>
              <a:rPr kumimoji="1" lang="zh-CN" altLang="en-US" sz="2000" dirty="0" smtClean="0">
                <a:latin typeface="仿宋_GB2312" pitchFamily="49" charset="-122"/>
                <a:ea typeface="仿宋_GB2312" pitchFamily="49" charset="-122"/>
              </a:rPr>
              <a:t>使得 </a:t>
            </a:r>
            <a:r>
              <a:rPr kumimoji="1" lang="zh-CN" altLang="en-US" sz="2000" dirty="0" smtClean="0">
                <a:latin typeface="仿宋_GB2312" pitchFamily="49" charset="-122"/>
                <a:ea typeface="仿宋_GB2312" pitchFamily="49" charset="-122"/>
                <a:sym typeface="Symbol" panose="05050102010706020507" pitchFamily="18" charset="2"/>
              </a:rPr>
              <a:t></a:t>
            </a:r>
            <a:r>
              <a:rPr kumimoji="1" lang="en-US" altLang="zh-CN" sz="2000" baseline="-25000" dirty="0" err="1" smtClean="0">
                <a:latin typeface="仿宋_GB2312" pitchFamily="49" charset="-122"/>
                <a:ea typeface="仿宋_GB2312" pitchFamily="49" charset="-122"/>
                <a:sym typeface="Symbol" panose="05050102010706020507" pitchFamily="18" charset="2"/>
              </a:rPr>
              <a:t>xT</a:t>
            </a:r>
            <a:r>
              <a:rPr kumimoji="1" lang="en-US" altLang="zh-CN" sz="2000" dirty="0" smtClean="0">
                <a:latin typeface="仿宋_GB2312" pitchFamily="49" charset="-122"/>
                <a:ea typeface="仿宋_GB2312" pitchFamily="49" charset="-122"/>
                <a:sym typeface="Symbol" panose="05050102010706020507" pitchFamily="18" charset="2"/>
              </a:rPr>
              <a:t> x = max{ </a:t>
            </a:r>
            <a:r>
              <a:rPr kumimoji="1" lang="zh-CN" altLang="en-US" sz="2000" dirty="0" smtClean="0">
                <a:latin typeface="仿宋_GB2312" pitchFamily="49" charset="-122"/>
                <a:ea typeface="仿宋_GB2312" pitchFamily="49" charset="-122"/>
                <a:sym typeface="Symbol" panose="05050102010706020507" pitchFamily="18" charset="2"/>
              </a:rPr>
              <a:t></a:t>
            </a:r>
            <a:r>
              <a:rPr kumimoji="1" lang="en-US" altLang="zh-CN" sz="2000" baseline="-25000" dirty="0" err="1" smtClean="0">
                <a:latin typeface="仿宋_GB2312" pitchFamily="49" charset="-122"/>
                <a:ea typeface="仿宋_GB2312" pitchFamily="49" charset="-122"/>
                <a:sym typeface="Symbol" panose="05050102010706020507" pitchFamily="18" charset="2"/>
              </a:rPr>
              <a:t>xP</a:t>
            </a:r>
            <a:r>
              <a:rPr kumimoji="1" lang="en-US" altLang="zh-CN" sz="2000" dirty="0" smtClean="0">
                <a:latin typeface="仿宋_GB2312" pitchFamily="49" charset="-122"/>
                <a:ea typeface="仿宋_GB2312" pitchFamily="49" charset="-122"/>
                <a:sym typeface="Symbol" panose="05050102010706020507" pitchFamily="18" charset="2"/>
              </a:rPr>
              <a:t> x  t | </a:t>
            </a:r>
            <a:r>
              <a:rPr kumimoji="1" lang="en-US" altLang="zh-CN" sz="2000" dirty="0" smtClean="0">
                <a:latin typeface="仿宋_GB2312" pitchFamily="49" charset="-122"/>
                <a:ea typeface="仿宋_GB2312" pitchFamily="49" charset="-122"/>
              </a:rPr>
              <a:t>P</a:t>
            </a:r>
            <a:r>
              <a:rPr kumimoji="1" lang="en-US" altLang="zh-CN" sz="2000" dirty="0" smtClean="0">
                <a:latin typeface="仿宋_GB2312" pitchFamily="49" charset="-122"/>
                <a:ea typeface="仿宋_GB2312" pitchFamily="49" charset="-122"/>
                <a:sym typeface="Symbol" panose="05050102010706020507" pitchFamily="18" charset="2"/>
              </a:rPr>
              <a:t></a:t>
            </a:r>
            <a:r>
              <a:rPr kumimoji="1" lang="en-US" altLang="zh-CN" sz="2000" dirty="0" smtClean="0">
                <a:latin typeface="仿宋_GB2312" pitchFamily="49" charset="-122"/>
                <a:ea typeface="仿宋_GB2312" pitchFamily="49" charset="-122"/>
              </a:rPr>
              <a:t>S } </a:t>
            </a:r>
            <a:r>
              <a:rPr kumimoji="1" lang="zh-CN" altLang="en-US" sz="2000" dirty="0" smtClean="0">
                <a:latin typeface="仿宋_GB2312" pitchFamily="49" charset="-122"/>
                <a:ea typeface="仿宋_GB2312" pitchFamily="49" charset="-122"/>
              </a:rPr>
              <a:t>。</a:t>
            </a:r>
            <a:endParaRPr kumimoji="1" lang="zh-CN" altLang="en-US" sz="2000" dirty="0" smtClean="0">
              <a:latin typeface="仿宋_GB2312" pitchFamily="49" charset="-122"/>
              <a:ea typeface="仿宋_GB2312" pitchFamily="49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000" dirty="0" smtClean="0"/>
              <a:t>子集和问题的近似算法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sz="2800" dirty="0" smtClean="0"/>
              <a:t>子集合问题的指数时间算法</a:t>
            </a:r>
            <a:r>
              <a:rPr lang="en-US" altLang="zh-CN" sz="2800" dirty="0" smtClean="0">
                <a:sym typeface="Wingdings" panose="05000000000000000000" pitchFamily="2" charset="2"/>
              </a:rPr>
              <a:t>: |L[n]|=2</a:t>
            </a:r>
            <a:r>
              <a:rPr lang="en-US" altLang="zh-CN" sz="2800" baseline="30000" dirty="0" smtClean="0">
                <a:sym typeface="Wingdings" panose="05000000000000000000" pitchFamily="2" charset="2"/>
              </a:rPr>
              <a:t>n</a:t>
            </a:r>
            <a:endParaRPr lang="en-US" altLang="zh-CN" sz="2800" baseline="30000" dirty="0" smtClean="0"/>
          </a:p>
          <a:p>
            <a:pPr lvl="2"/>
            <a:r>
              <a:rPr kumimoji="1" lang="en-US" altLang="zh-CN" sz="2000" dirty="0" err="1" smtClean="0">
                <a:latin typeface="楷体_GB2312" pitchFamily="49" charset="-122"/>
              </a:rPr>
              <a:t>int</a:t>
            </a:r>
            <a:r>
              <a:rPr kumimoji="1" lang="en-US" altLang="zh-CN" sz="2000" dirty="0" smtClean="0">
                <a:latin typeface="楷体_GB2312" pitchFamily="49" charset="-122"/>
              </a:rPr>
              <a:t> </a:t>
            </a:r>
            <a:r>
              <a:rPr kumimoji="1" lang="en-US" altLang="zh-CN" sz="2000" b="1" dirty="0" err="1" smtClean="0">
                <a:latin typeface="楷体_GB2312" pitchFamily="49" charset="-122"/>
              </a:rPr>
              <a:t>ExactSubsetSum</a:t>
            </a:r>
            <a:r>
              <a:rPr kumimoji="1" lang="en-US" altLang="zh-CN" sz="2000" b="1" dirty="0" smtClean="0">
                <a:latin typeface="楷体_GB2312" pitchFamily="49" charset="-122"/>
              </a:rPr>
              <a:t> </a:t>
            </a:r>
            <a:r>
              <a:rPr kumimoji="1" lang="en-US" altLang="zh-CN" sz="2000" dirty="0" smtClean="0">
                <a:latin typeface="楷体_GB2312" pitchFamily="49" charset="-122"/>
              </a:rPr>
              <a:t>(</a:t>
            </a:r>
            <a:r>
              <a:rPr kumimoji="1" lang="en-US" altLang="zh-CN" sz="2000" dirty="0" err="1" smtClean="0">
                <a:latin typeface="楷体_GB2312" pitchFamily="49" charset="-122"/>
              </a:rPr>
              <a:t>S,t</a:t>
            </a:r>
            <a:r>
              <a:rPr kumimoji="1" lang="en-US" altLang="zh-CN" sz="2000" dirty="0" smtClean="0">
                <a:latin typeface="楷体_GB2312" pitchFamily="49" charset="-122"/>
              </a:rPr>
              <a:t>)</a:t>
            </a:r>
            <a:endParaRPr kumimoji="1" lang="en-US" altLang="zh-CN" sz="2000" dirty="0" smtClean="0">
              <a:latin typeface="楷体_GB2312" pitchFamily="49" charset="-122"/>
            </a:endParaRPr>
          </a:p>
          <a:p>
            <a:pPr lvl="2">
              <a:buNone/>
            </a:pPr>
            <a:r>
              <a:rPr kumimoji="1" lang="en-US" altLang="zh-CN" sz="2000" dirty="0" smtClean="0">
                <a:latin typeface="楷体_GB2312" pitchFamily="49" charset="-122"/>
              </a:rPr>
              <a:t>  {</a:t>
            </a:r>
            <a:endParaRPr kumimoji="1" lang="en-US" altLang="zh-CN" sz="2000" dirty="0" smtClean="0">
              <a:latin typeface="楷体_GB2312" pitchFamily="49" charset="-122"/>
            </a:endParaRPr>
          </a:p>
          <a:p>
            <a:pPr lvl="2" algn="just">
              <a:buNone/>
            </a:pPr>
            <a:r>
              <a:rPr kumimoji="1" lang="en-US" altLang="zh-CN" sz="2000" dirty="0" smtClean="0">
                <a:latin typeface="楷体_GB2312" pitchFamily="49" charset="-122"/>
              </a:rPr>
              <a:t>   </a:t>
            </a:r>
            <a:r>
              <a:rPr kumimoji="1" lang="en-US" altLang="zh-CN" sz="2000" dirty="0" err="1" smtClean="0">
                <a:latin typeface="楷体_GB2312" pitchFamily="49" charset="-122"/>
              </a:rPr>
              <a:t>int</a:t>
            </a:r>
            <a:r>
              <a:rPr kumimoji="1" lang="en-US" altLang="zh-CN" sz="2000" dirty="0" smtClean="0">
                <a:latin typeface="楷体_GB2312" pitchFamily="49" charset="-122"/>
              </a:rPr>
              <a:t> n=|S|</a:t>
            </a:r>
            <a:r>
              <a:rPr kumimoji="1" lang="en-US" altLang="zh-CN" sz="2000" dirty="0" smtClean="0">
                <a:latin typeface="Times New Roman" panose="02020603050405020304" pitchFamily="18" charset="0"/>
              </a:rPr>
              <a:t>；    </a:t>
            </a:r>
            <a:endParaRPr kumimoji="1" lang="en-US" altLang="zh-CN" sz="2000" dirty="0" smtClean="0">
              <a:latin typeface="楷体_GB2312" pitchFamily="49" charset="-122"/>
            </a:endParaRPr>
          </a:p>
          <a:p>
            <a:pPr lvl="2" algn="just">
              <a:buNone/>
            </a:pPr>
            <a:r>
              <a:rPr kumimoji="1" lang="en-US" altLang="zh-CN" sz="2000" dirty="0" smtClean="0">
                <a:latin typeface="楷体_GB2312" pitchFamily="49" charset="-122"/>
              </a:rPr>
              <a:t>   L[0]={0}</a:t>
            </a:r>
            <a:r>
              <a:rPr kumimoji="1" lang="en-US" altLang="zh-CN" sz="2000" dirty="0" smtClean="0">
                <a:latin typeface="Times New Roman" panose="02020603050405020304" pitchFamily="18" charset="0"/>
              </a:rPr>
              <a:t>；</a:t>
            </a:r>
            <a:endParaRPr kumimoji="1" lang="en-US" altLang="zh-CN" sz="2000" dirty="0" smtClean="0">
              <a:latin typeface="楷体_GB2312" pitchFamily="49" charset="-122"/>
            </a:endParaRPr>
          </a:p>
          <a:p>
            <a:pPr lvl="2" algn="just">
              <a:buNone/>
            </a:pPr>
            <a:r>
              <a:rPr kumimoji="1" lang="en-US" altLang="zh-CN" sz="2000" dirty="0" smtClean="0">
                <a:latin typeface="楷体_GB2312" pitchFamily="49" charset="-122"/>
              </a:rPr>
              <a:t>   for (</a:t>
            </a:r>
            <a:r>
              <a:rPr kumimoji="1" lang="en-US" altLang="zh-CN" sz="2000" dirty="0" err="1" smtClean="0">
                <a:latin typeface="楷体_GB2312" pitchFamily="49" charset="-122"/>
              </a:rPr>
              <a:t>int</a:t>
            </a:r>
            <a:r>
              <a:rPr kumimoji="1" lang="en-US" altLang="zh-CN" sz="2000" dirty="0" smtClean="0">
                <a:latin typeface="楷体_GB2312" pitchFamily="49" charset="-122"/>
              </a:rPr>
              <a:t> </a:t>
            </a:r>
            <a:r>
              <a:rPr kumimoji="1" lang="en-US" altLang="zh-CN" sz="2000" dirty="0" err="1" smtClean="0">
                <a:latin typeface="楷体_GB2312" pitchFamily="49" charset="-122"/>
              </a:rPr>
              <a:t>i</a:t>
            </a:r>
            <a:r>
              <a:rPr kumimoji="1" lang="en-US" altLang="zh-CN" sz="2000" dirty="0" smtClean="0">
                <a:latin typeface="楷体_GB2312" pitchFamily="49" charset="-122"/>
              </a:rPr>
              <a:t>=1</a:t>
            </a:r>
            <a:r>
              <a:rPr kumimoji="1" lang="en-US" altLang="zh-CN" sz="2000" dirty="0" smtClean="0">
                <a:latin typeface="Times New Roman" panose="02020603050405020304" pitchFamily="18" charset="0"/>
              </a:rPr>
              <a:t>；</a:t>
            </a:r>
            <a:r>
              <a:rPr kumimoji="1" lang="en-US" altLang="zh-CN" sz="2000" dirty="0" smtClean="0">
                <a:latin typeface="楷体_GB2312" pitchFamily="49" charset="-122"/>
              </a:rPr>
              <a:t>i&lt;=</a:t>
            </a:r>
            <a:r>
              <a:rPr kumimoji="1" lang="en-US" altLang="zh-CN" sz="2000" dirty="0" err="1" smtClean="0">
                <a:latin typeface="楷体_GB2312" pitchFamily="49" charset="-122"/>
              </a:rPr>
              <a:t>n</a:t>
            </a:r>
            <a:r>
              <a:rPr kumimoji="1" lang="en-US" altLang="zh-CN" sz="2000" dirty="0" err="1" smtClean="0">
                <a:latin typeface="Times New Roman" panose="02020603050405020304" pitchFamily="18" charset="0"/>
              </a:rPr>
              <a:t>；</a:t>
            </a:r>
            <a:r>
              <a:rPr kumimoji="1" lang="en-US" altLang="zh-CN" sz="2000" dirty="0" err="1" smtClean="0">
                <a:latin typeface="楷体_GB2312" pitchFamily="49" charset="-122"/>
              </a:rPr>
              <a:t>i</a:t>
            </a:r>
            <a:r>
              <a:rPr kumimoji="1" lang="en-US" altLang="zh-CN" sz="2000" dirty="0" smtClean="0">
                <a:latin typeface="楷体_GB2312" pitchFamily="49" charset="-122"/>
              </a:rPr>
              <a:t>++) {</a:t>
            </a:r>
            <a:endParaRPr kumimoji="1" lang="en-US" altLang="zh-CN" sz="2000" dirty="0" smtClean="0">
              <a:latin typeface="楷体_GB2312" pitchFamily="49" charset="-122"/>
            </a:endParaRPr>
          </a:p>
          <a:p>
            <a:pPr lvl="2" algn="just">
              <a:buNone/>
            </a:pPr>
            <a:r>
              <a:rPr kumimoji="1" lang="en-US" altLang="zh-CN" sz="2000" dirty="0" smtClean="0">
                <a:latin typeface="楷体_GB2312" pitchFamily="49" charset="-122"/>
              </a:rPr>
              <a:t>     L[</a:t>
            </a:r>
            <a:r>
              <a:rPr kumimoji="1" lang="en-US" altLang="zh-CN" sz="2000" dirty="0" err="1" smtClean="0">
                <a:latin typeface="楷体_GB2312" pitchFamily="49" charset="-122"/>
              </a:rPr>
              <a:t>i</a:t>
            </a:r>
            <a:r>
              <a:rPr kumimoji="1" lang="en-US" altLang="zh-CN" sz="2000" dirty="0" smtClean="0">
                <a:latin typeface="楷体_GB2312" pitchFamily="49" charset="-122"/>
              </a:rPr>
              <a:t>]=</a:t>
            </a:r>
            <a:r>
              <a:rPr kumimoji="1" lang="en-US" altLang="zh-CN" sz="2000" dirty="0" err="1" smtClean="0">
                <a:latin typeface="楷体_GB2312" pitchFamily="49" charset="-122"/>
              </a:rPr>
              <a:t>mergeLists</a:t>
            </a:r>
            <a:r>
              <a:rPr kumimoji="1" lang="en-US" altLang="zh-CN" sz="2000" dirty="0" smtClean="0">
                <a:latin typeface="楷体_GB2312" pitchFamily="49" charset="-122"/>
              </a:rPr>
              <a:t>(L[i-1],L[i-1]+S[</a:t>
            </a:r>
            <a:r>
              <a:rPr kumimoji="1" lang="en-US" altLang="zh-CN" sz="2000" dirty="0" err="1" smtClean="0">
                <a:latin typeface="楷体_GB2312" pitchFamily="49" charset="-122"/>
              </a:rPr>
              <a:t>i</a:t>
            </a:r>
            <a:r>
              <a:rPr kumimoji="1" lang="en-US" altLang="zh-CN" sz="2000" dirty="0" smtClean="0">
                <a:latin typeface="楷体_GB2312" pitchFamily="49" charset="-122"/>
              </a:rPr>
              <a:t>])</a:t>
            </a:r>
            <a:r>
              <a:rPr kumimoji="1" lang="en-US" altLang="zh-CN" sz="2000" dirty="0" smtClean="0">
                <a:latin typeface="Times New Roman" panose="02020603050405020304" pitchFamily="18" charset="0"/>
              </a:rPr>
              <a:t>；</a:t>
            </a:r>
            <a:endParaRPr kumimoji="1" lang="en-US" altLang="zh-CN" sz="2000" dirty="0" smtClean="0">
              <a:latin typeface="楷体_GB2312" pitchFamily="49" charset="-122"/>
            </a:endParaRPr>
          </a:p>
          <a:p>
            <a:pPr lvl="2" algn="just">
              <a:buNone/>
            </a:pPr>
            <a:r>
              <a:rPr kumimoji="1" lang="en-US" altLang="zh-CN" sz="2000" dirty="0" smtClean="0">
                <a:latin typeface="楷体_GB2312" pitchFamily="49" charset="-122"/>
              </a:rPr>
              <a:t>     </a:t>
            </a:r>
            <a:r>
              <a:rPr kumimoji="1" lang="zh-CN" altLang="en-US" sz="2000" dirty="0" smtClean="0">
                <a:latin typeface="Times New Roman" panose="02020603050405020304" pitchFamily="18" charset="0"/>
              </a:rPr>
              <a:t>删去</a:t>
            </a:r>
            <a:r>
              <a:rPr kumimoji="1" lang="en-US" altLang="zh-CN" sz="2000" dirty="0" smtClean="0">
                <a:latin typeface="楷体_GB2312" pitchFamily="49" charset="-122"/>
              </a:rPr>
              <a:t>L[</a:t>
            </a:r>
            <a:r>
              <a:rPr kumimoji="1" lang="en-US" altLang="zh-CN" sz="2000" dirty="0" err="1" smtClean="0">
                <a:latin typeface="楷体_GB2312" pitchFamily="49" charset="-122"/>
              </a:rPr>
              <a:t>i</a:t>
            </a:r>
            <a:r>
              <a:rPr kumimoji="1" lang="en-US" altLang="zh-CN" sz="2000" dirty="0" smtClean="0">
                <a:latin typeface="楷体_GB2312" pitchFamily="49" charset="-122"/>
              </a:rPr>
              <a:t>]</a:t>
            </a:r>
            <a:r>
              <a:rPr kumimoji="1" lang="zh-CN" altLang="en-US" sz="2000" dirty="0" smtClean="0">
                <a:latin typeface="Times New Roman" panose="02020603050405020304" pitchFamily="18" charset="0"/>
              </a:rPr>
              <a:t>中超过</a:t>
            </a:r>
            <a:r>
              <a:rPr kumimoji="1" lang="en-US" altLang="zh-CN" sz="2000" dirty="0" smtClean="0">
                <a:latin typeface="楷体_GB2312" pitchFamily="49" charset="-122"/>
              </a:rPr>
              <a:t>t</a:t>
            </a:r>
            <a:r>
              <a:rPr kumimoji="1" lang="zh-CN" altLang="en-US" sz="2000" dirty="0" smtClean="0">
                <a:latin typeface="Times New Roman" panose="02020603050405020304" pitchFamily="18" charset="0"/>
              </a:rPr>
              <a:t>的元素；</a:t>
            </a:r>
            <a:endParaRPr kumimoji="1" lang="zh-CN" altLang="en-US" sz="2000" dirty="0" smtClean="0">
              <a:latin typeface="楷体_GB2312" pitchFamily="49" charset="-122"/>
            </a:endParaRPr>
          </a:p>
          <a:p>
            <a:pPr lvl="2" algn="just">
              <a:buNone/>
            </a:pPr>
            <a:r>
              <a:rPr kumimoji="1" lang="zh-CN" altLang="en-US" sz="2000" dirty="0" smtClean="0">
                <a:latin typeface="楷体_GB2312" pitchFamily="49" charset="-122"/>
              </a:rPr>
              <a:t>     }</a:t>
            </a:r>
            <a:endParaRPr kumimoji="1" lang="zh-CN" altLang="en-US" sz="2000" dirty="0" smtClean="0">
              <a:latin typeface="楷体_GB2312" pitchFamily="49" charset="-122"/>
            </a:endParaRPr>
          </a:p>
          <a:p>
            <a:pPr lvl="2" algn="just">
              <a:buNone/>
            </a:pPr>
            <a:r>
              <a:rPr kumimoji="1" lang="zh-CN" altLang="en-US" sz="2000" dirty="0" smtClean="0">
                <a:latin typeface="楷体_GB2312" pitchFamily="49" charset="-122"/>
              </a:rPr>
              <a:t>   </a:t>
            </a:r>
            <a:r>
              <a:rPr kumimoji="1" lang="en-US" altLang="zh-CN" sz="2000" dirty="0" smtClean="0">
                <a:latin typeface="楷体_GB2312" pitchFamily="49" charset="-122"/>
              </a:rPr>
              <a:t>return max(L[n])</a:t>
            </a:r>
            <a:r>
              <a:rPr kumimoji="1" lang="en-US" altLang="zh-CN" sz="2000" dirty="0" smtClean="0">
                <a:latin typeface="Times New Roman" panose="02020603050405020304" pitchFamily="18" charset="0"/>
              </a:rPr>
              <a:t>；</a:t>
            </a:r>
            <a:endParaRPr kumimoji="1" lang="en-US" altLang="zh-CN" sz="2000" dirty="0" smtClean="0">
              <a:latin typeface="楷体_GB2312" pitchFamily="49" charset="-122"/>
            </a:endParaRPr>
          </a:p>
          <a:p>
            <a:pPr lvl="2">
              <a:buNone/>
            </a:pPr>
            <a:r>
              <a:rPr kumimoji="1" lang="en-US" altLang="zh-CN" sz="2000" dirty="0" smtClean="0">
                <a:latin typeface="楷体_GB2312" pitchFamily="49" charset="-122"/>
              </a:rPr>
              <a:t>  }</a:t>
            </a:r>
            <a:endParaRPr kumimoji="1" lang="zh-CN" altLang="en-US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1"/>
            <a:endParaRPr lang="zh-CN" altLang="en-US" dirty="0"/>
          </a:p>
        </p:txBody>
      </p:sp>
      <p:sp>
        <p:nvSpPr>
          <p:cNvPr id="4" name="AutoShape 7"/>
          <p:cNvSpPr>
            <a:spLocks noChangeArrowheads="1"/>
          </p:cNvSpPr>
          <p:nvPr/>
        </p:nvSpPr>
        <p:spPr bwMode="auto">
          <a:xfrm>
            <a:off x="4286248" y="4643446"/>
            <a:ext cx="4105275" cy="1944688"/>
          </a:xfrm>
          <a:prstGeom prst="wedgeRoundRectCallout">
            <a:avLst>
              <a:gd name="adj1" fmla="val -23551"/>
              <a:gd name="adj2" fmla="val -69593"/>
              <a:gd name="adj3" fmla="val 16667"/>
            </a:avLst>
          </a:prstGeom>
          <a:solidFill>
            <a:schemeClr val="bg1"/>
          </a:solidFill>
          <a:ln w="6350">
            <a:solidFill>
              <a:schemeClr val="hlink"/>
            </a:solidFill>
            <a:miter lim="800000"/>
          </a:ln>
        </p:spPr>
        <p:txBody>
          <a:bodyPr anchor="ctr"/>
          <a:lstStyle/>
          <a:p>
            <a:pPr>
              <a:lnSpc>
                <a:spcPct val="125000"/>
              </a:lnSpc>
            </a:pPr>
            <a:r>
              <a:rPr lang="en-US" altLang="zh-CN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S={x</a:t>
            </a:r>
            <a:r>
              <a:rPr lang="en-US" altLang="zh-CN" sz="2000" b="1" baseline="-25000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1</a:t>
            </a:r>
            <a:r>
              <a:rPr lang="en-US" altLang="zh-CN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，x</a:t>
            </a:r>
            <a:r>
              <a:rPr lang="en-US" altLang="zh-CN" sz="2000" b="1" baseline="-25000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2</a:t>
            </a:r>
            <a:r>
              <a:rPr lang="en-US" altLang="zh-CN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，</a:t>
            </a:r>
            <a:r>
              <a:rPr lang="en-US" altLang="zh-CN" sz="2000" b="1" dirty="0">
                <a:solidFill>
                  <a:srgbClr val="000000"/>
                </a:solidFill>
                <a:latin typeface="Times New Roman" panose="02020603050405020304" pitchFamily="18" charset="0"/>
                <a:ea typeface="仿宋_GB2312" pitchFamily="49" charset="-122"/>
              </a:rPr>
              <a:t>…</a:t>
            </a:r>
            <a:r>
              <a:rPr lang="en-US" altLang="zh-CN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，</a:t>
            </a:r>
            <a:r>
              <a:rPr lang="en-US" altLang="zh-CN" sz="2000" b="1" dirty="0" err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x</a:t>
            </a:r>
            <a:r>
              <a:rPr lang="en-US" altLang="zh-CN" sz="2000" b="1" baseline="-25000" dirty="0" err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n</a:t>
            </a:r>
            <a:r>
              <a:rPr lang="en-US" altLang="zh-CN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},</a:t>
            </a:r>
            <a:r>
              <a:rPr lang="zh-CN" altLang="en-US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令</a:t>
            </a:r>
            <a:r>
              <a:rPr lang="en-US" altLang="zh-CN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L[</a:t>
            </a:r>
            <a:r>
              <a:rPr lang="en-US" altLang="zh-CN" sz="2000" b="1" dirty="0" err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i</a:t>
            </a:r>
            <a:r>
              <a:rPr lang="en-US" altLang="zh-CN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]</a:t>
            </a:r>
            <a:r>
              <a:rPr lang="zh-CN" altLang="en-US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表示</a:t>
            </a:r>
            <a:r>
              <a:rPr lang="en-US" altLang="zh-CN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x</a:t>
            </a:r>
            <a:r>
              <a:rPr lang="en-US" altLang="zh-CN" b="1" baseline="-25000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1</a:t>
            </a:r>
            <a:r>
              <a:rPr lang="en-US" altLang="zh-CN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,</a:t>
            </a:r>
            <a:r>
              <a:rPr lang="en-US" altLang="zh-CN" b="1" dirty="0">
                <a:solidFill>
                  <a:srgbClr val="000000"/>
                </a:solidFill>
                <a:ea typeface="仿宋_GB2312" pitchFamily="49" charset="-122"/>
              </a:rPr>
              <a:t>…</a:t>
            </a:r>
            <a:r>
              <a:rPr lang="en-US" altLang="zh-CN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,x</a:t>
            </a:r>
            <a:r>
              <a:rPr lang="en-US" altLang="zh-CN" b="1" baseline="-25000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i </a:t>
            </a:r>
            <a:r>
              <a:rPr lang="zh-CN" altLang="en-US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所有可能的子集和之集，包括空子集和</a:t>
            </a:r>
            <a:r>
              <a:rPr lang="en-US" altLang="zh-CN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0.</a:t>
            </a:r>
            <a:r>
              <a:rPr lang="zh-CN" altLang="en-US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则有递推关系式</a:t>
            </a:r>
            <a:endParaRPr lang="zh-CN" altLang="en-US" b="1" dirty="0">
              <a:solidFill>
                <a:srgbClr val="000000"/>
              </a:solidFill>
              <a:latin typeface="仿宋_GB2312" pitchFamily="49" charset="-122"/>
              <a:ea typeface="仿宋_GB2312" pitchFamily="49" charset="-122"/>
            </a:endParaRPr>
          </a:p>
          <a:p>
            <a:pPr>
              <a:lnSpc>
                <a:spcPct val="125000"/>
              </a:lnSpc>
            </a:pPr>
            <a:r>
              <a:rPr lang="en-US" altLang="zh-CN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L[</a:t>
            </a:r>
            <a:r>
              <a:rPr lang="en-US" altLang="zh-CN" b="1" dirty="0" err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i</a:t>
            </a:r>
            <a:r>
              <a:rPr lang="en-US" altLang="zh-CN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]=L[i-1]</a:t>
            </a:r>
            <a:r>
              <a:rPr lang="en-US" altLang="zh-CN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  <a:sym typeface="Symbol" panose="05050102010706020507" pitchFamily="18" charset="2"/>
              </a:rPr>
              <a:t>(</a:t>
            </a:r>
            <a:r>
              <a:rPr lang="en-US" altLang="zh-CN" b="1" dirty="0" smtClean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  <a:sym typeface="Symbol" panose="05050102010706020507" pitchFamily="18" charset="2"/>
              </a:rPr>
              <a:t>L[i-1]+</a:t>
            </a:r>
            <a:r>
              <a:rPr lang="en-US" altLang="zh-CN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  <a:sym typeface="Symbol" panose="05050102010706020507" pitchFamily="18" charset="2"/>
              </a:rPr>
              <a:t>S[</a:t>
            </a:r>
            <a:r>
              <a:rPr lang="en-US" altLang="zh-CN" b="1" dirty="0" err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  <a:sym typeface="Symbol" panose="05050102010706020507" pitchFamily="18" charset="2"/>
              </a:rPr>
              <a:t>i</a:t>
            </a:r>
            <a:r>
              <a:rPr lang="en-US" altLang="zh-CN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  <a:sym typeface="Symbol" panose="05050102010706020507" pitchFamily="18" charset="2"/>
              </a:rPr>
              <a:t>]</a:t>
            </a:r>
            <a:r>
              <a:rPr lang="en-US" altLang="zh-CN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)</a:t>
            </a:r>
            <a:endParaRPr lang="zh-CN" altLang="en-US" sz="2000" b="1" dirty="0">
              <a:solidFill>
                <a:srgbClr val="000000"/>
              </a:solidFill>
              <a:latin typeface="仿宋_GB2312" pitchFamily="49" charset="-122"/>
              <a:ea typeface="仿宋_GB2312" pitchFamily="49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00760" y="2143116"/>
            <a:ext cx="2707793" cy="1631216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 smtClean="0"/>
              <a:t>例：</a:t>
            </a:r>
            <a:r>
              <a:rPr lang="en-US" altLang="zh-CN" sz="2000" dirty="0" smtClean="0"/>
              <a:t>S={1,4,5}</a:t>
            </a:r>
            <a:r>
              <a:rPr lang="zh-CN" altLang="en-US" sz="2000" dirty="0" smtClean="0"/>
              <a:t>，则</a:t>
            </a:r>
            <a:endParaRPr lang="en-US" altLang="zh-CN" sz="2000" dirty="0" smtClean="0"/>
          </a:p>
          <a:p>
            <a:pPr algn="l"/>
            <a:r>
              <a:rPr lang="en-US" altLang="zh-CN" sz="2000" dirty="0" smtClean="0"/>
              <a:t>L[0]={0}</a:t>
            </a:r>
            <a:endParaRPr lang="en-US" altLang="zh-CN" sz="2000" dirty="0" smtClean="0"/>
          </a:p>
          <a:p>
            <a:pPr algn="l"/>
            <a:r>
              <a:rPr lang="en-US" altLang="zh-CN" sz="2000" dirty="0" smtClean="0"/>
              <a:t>L[1]={0,1}</a:t>
            </a:r>
            <a:endParaRPr lang="en-US" altLang="zh-CN" sz="2000" dirty="0" smtClean="0"/>
          </a:p>
          <a:p>
            <a:pPr algn="l"/>
            <a:r>
              <a:rPr lang="en-US" altLang="zh-CN" sz="2000" dirty="0" smtClean="0"/>
              <a:t>L[2]={0,1,4,5}</a:t>
            </a:r>
            <a:endParaRPr lang="en-US" altLang="zh-CN" sz="2000" dirty="0" smtClean="0"/>
          </a:p>
          <a:p>
            <a:pPr algn="l"/>
            <a:r>
              <a:rPr lang="en-US" altLang="zh-CN" sz="2000" dirty="0" smtClean="0"/>
              <a:t>L[3]={0,1,4,5,5,6,9,10}</a:t>
            </a:r>
            <a:endParaRPr lang="zh-CN" alt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000" dirty="0" smtClean="0"/>
              <a:t>子集和问题的近似算法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sz="2400" dirty="0" smtClean="0"/>
              <a:t>子集合问题的完全多项式时间近似格式</a:t>
            </a:r>
            <a:endParaRPr lang="en-US" altLang="zh-CN" sz="2400" dirty="0" smtClean="0"/>
          </a:p>
          <a:p>
            <a:pPr lvl="2"/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基于算法</a:t>
            </a:r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</a:rPr>
              <a:t>ExactSubsetSum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通过对表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L[</a:t>
            </a:r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</a:rPr>
              <a:t>i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]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作适当的修整建立一个子集和问题的完全多项式时间近似格式。</a:t>
            </a:r>
            <a:endParaRPr kumimoji="1" lang="zh-CN" altLang="en-US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/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在对表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L[</a:t>
            </a:r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</a:rPr>
              <a:t>i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]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进行修整时，用到一个修整参数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δ，0＜δ＜1。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用参数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δ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修整一个表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L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是指从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L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中删去尽可能多的元素，使得每一个从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L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中删去的元素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y，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都有一个修整后的表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L1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中的元素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z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满足(1-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δ)</a:t>
            </a:r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</a:rPr>
              <a:t>y≤z≤y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。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可以将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z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看作是被删去元素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y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在修整后的新表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L1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中的代表。</a:t>
            </a:r>
            <a:endParaRPr kumimoji="1"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/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例：若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δ=0.1，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且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L=&lt;10,11,12,15,20,21,22,23,24,29〉，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则用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δ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对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L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进行修整后得到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L1=&lt;10，12，15，20，23，29〉。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其中被删去的数11由10来代表，21和22由20来代表，24由23来代表。</a:t>
            </a:r>
            <a:endParaRPr lang="zh-CN" altLang="en-US" sz="20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400" dirty="0" smtClean="0"/>
              <a:t>子集和问题的近似算法</a:t>
            </a:r>
            <a:endParaRPr lang="zh-CN" altLang="en-US" dirty="0"/>
          </a:p>
        </p:txBody>
      </p:sp>
      <p:sp>
        <p:nvSpPr>
          <p:cNvPr id="4" name="Text Box 7"/>
          <p:cNvSpPr txBox="1">
            <a:spLocks noChangeArrowheads="1"/>
          </p:cNvSpPr>
          <p:nvPr/>
        </p:nvSpPr>
        <p:spPr bwMode="auto">
          <a:xfrm>
            <a:off x="881066" y="2050216"/>
            <a:ext cx="3619496" cy="4093428"/>
          </a:xfrm>
          <a:prstGeom prst="rect">
            <a:avLst/>
          </a:prstGeom>
          <a:noFill/>
          <a:ln w="31750">
            <a:solidFill>
              <a:schemeClr val="hlink"/>
            </a:solidFill>
            <a:miter lim="800000"/>
          </a:ln>
        </p:spPr>
        <p:txBody>
          <a:bodyPr wrap="square">
            <a:spAutoFit/>
          </a:bodyPr>
          <a:lstStyle/>
          <a:p>
            <a:pPr algn="l">
              <a:spcBef>
                <a:spcPct val="20000"/>
              </a:spcBef>
            </a:pPr>
            <a:r>
              <a:rPr kumimoji="1" lang="en-US" altLang="zh-CN" sz="2000" dirty="0">
                <a:latin typeface="楷体_GB2312" pitchFamily="49" charset="-122"/>
              </a:rPr>
              <a:t>List </a:t>
            </a:r>
            <a:r>
              <a:rPr kumimoji="1" lang="en-US" altLang="zh-CN" sz="2000" b="1" dirty="0">
                <a:latin typeface="楷体_GB2312" pitchFamily="49" charset="-122"/>
              </a:rPr>
              <a:t>trim</a:t>
            </a:r>
            <a:r>
              <a:rPr kumimoji="1" lang="en-US" altLang="zh-CN" sz="2000" dirty="0">
                <a:latin typeface="楷体_GB2312" pitchFamily="49" charset="-122"/>
              </a:rPr>
              <a:t>(</a:t>
            </a:r>
            <a:r>
              <a:rPr kumimoji="1" lang="en-US" altLang="zh-CN" sz="2000" dirty="0" err="1">
                <a:latin typeface="楷体_GB2312" pitchFamily="49" charset="-122"/>
              </a:rPr>
              <a:t>L,</a:t>
            </a:r>
            <a:r>
              <a:rPr kumimoji="1" lang="en-US" altLang="zh-CN" sz="2000" dirty="0" err="1">
                <a:latin typeface="Times New Roman" panose="02020603050405020304" pitchFamily="18" charset="0"/>
              </a:rPr>
              <a:t>δ</a:t>
            </a:r>
            <a:r>
              <a:rPr kumimoji="1" lang="en-US" altLang="zh-CN" sz="2000" dirty="0" smtClean="0">
                <a:latin typeface="楷体_GB2312" pitchFamily="49" charset="-122"/>
              </a:rPr>
              <a:t>){</a:t>
            </a:r>
            <a:endParaRPr kumimoji="1" lang="en-US" altLang="zh-CN" sz="2000" dirty="0" smtClean="0">
              <a:latin typeface="楷体_GB2312" pitchFamily="49" charset="-122"/>
            </a:endParaRPr>
          </a:p>
          <a:p>
            <a:pPr algn="l">
              <a:spcBef>
                <a:spcPct val="20000"/>
              </a:spcBef>
            </a:pPr>
            <a:r>
              <a:rPr kumimoji="1" lang="en-US" altLang="zh-CN" sz="2000" dirty="0" smtClean="0">
                <a:latin typeface="楷体_GB2312" pitchFamily="49" charset="-122"/>
              </a:rPr>
              <a:t> </a:t>
            </a:r>
            <a:r>
              <a:rPr kumimoji="1" lang="en-US" altLang="zh-CN" sz="2000" dirty="0" err="1" smtClean="0">
                <a:latin typeface="楷体_GB2312" pitchFamily="49" charset="-122"/>
              </a:rPr>
              <a:t>int</a:t>
            </a:r>
            <a:r>
              <a:rPr kumimoji="1" lang="en-US" altLang="zh-CN" sz="2000" dirty="0" smtClean="0">
                <a:latin typeface="楷体_GB2312" pitchFamily="49" charset="-122"/>
              </a:rPr>
              <a:t> m=|L|</a:t>
            </a:r>
            <a:endParaRPr kumimoji="1" lang="en-US" altLang="zh-CN" sz="2000" dirty="0" smtClean="0">
              <a:latin typeface="楷体_GB2312" pitchFamily="49" charset="-122"/>
            </a:endParaRPr>
          </a:p>
          <a:p>
            <a:pPr algn="l">
              <a:spcBef>
                <a:spcPct val="20000"/>
              </a:spcBef>
            </a:pPr>
            <a:r>
              <a:rPr kumimoji="1" lang="en-US" altLang="zh-CN" sz="2000" dirty="0" smtClean="0">
                <a:latin typeface="楷体_GB2312" pitchFamily="49" charset="-122"/>
              </a:rPr>
              <a:t> </a:t>
            </a:r>
            <a:r>
              <a:rPr kumimoji="1" lang="en-US" altLang="zh-CN" sz="2000" dirty="0">
                <a:latin typeface="楷体_GB2312" pitchFamily="49" charset="-122"/>
              </a:rPr>
              <a:t>L1=</a:t>
            </a:r>
            <a:r>
              <a:rPr kumimoji="1" lang="en-US" altLang="zh-CN" sz="2000" dirty="0">
                <a:latin typeface="Times New Roman" panose="02020603050405020304" pitchFamily="18" charset="0"/>
              </a:rPr>
              <a:t>〈</a:t>
            </a:r>
            <a:r>
              <a:rPr kumimoji="1" lang="en-US" altLang="zh-CN" sz="2000" dirty="0">
                <a:latin typeface="楷体_GB2312" pitchFamily="49" charset="-122"/>
              </a:rPr>
              <a:t>L[1]</a:t>
            </a:r>
            <a:r>
              <a:rPr kumimoji="1" lang="en-US" altLang="zh-CN" sz="2000" dirty="0">
                <a:latin typeface="Times New Roman" panose="02020603050405020304" pitchFamily="18" charset="0"/>
              </a:rPr>
              <a:t>〉；</a:t>
            </a:r>
            <a:endParaRPr kumimoji="1" lang="en-US" altLang="zh-CN" sz="2000" dirty="0">
              <a:latin typeface="楷体_GB2312" pitchFamily="49" charset="-122"/>
            </a:endParaRPr>
          </a:p>
          <a:p>
            <a:pPr algn="l">
              <a:spcBef>
                <a:spcPct val="20000"/>
              </a:spcBef>
            </a:pPr>
            <a:r>
              <a:rPr kumimoji="1" lang="en-US" altLang="zh-CN" sz="2000" dirty="0">
                <a:latin typeface="楷体_GB2312" pitchFamily="49" charset="-122"/>
              </a:rPr>
              <a:t> </a:t>
            </a:r>
            <a:r>
              <a:rPr kumimoji="1" lang="en-US" altLang="zh-CN" sz="2000" dirty="0" err="1">
                <a:latin typeface="楷体_GB2312" pitchFamily="49" charset="-122"/>
              </a:rPr>
              <a:t>int</a:t>
            </a:r>
            <a:r>
              <a:rPr kumimoji="1" lang="en-US" altLang="zh-CN" sz="2000" dirty="0">
                <a:latin typeface="楷体_GB2312" pitchFamily="49" charset="-122"/>
              </a:rPr>
              <a:t> last=L[1]</a:t>
            </a:r>
            <a:r>
              <a:rPr kumimoji="1" lang="en-US" altLang="zh-CN" sz="2000" dirty="0">
                <a:latin typeface="Times New Roman" panose="02020603050405020304" pitchFamily="18" charset="0"/>
              </a:rPr>
              <a:t>；</a:t>
            </a:r>
            <a:endParaRPr kumimoji="1" lang="en-US" altLang="zh-CN" sz="2000" dirty="0">
              <a:latin typeface="楷体_GB2312" pitchFamily="49" charset="-122"/>
            </a:endParaRPr>
          </a:p>
          <a:p>
            <a:pPr algn="l">
              <a:spcBef>
                <a:spcPct val="20000"/>
              </a:spcBef>
            </a:pPr>
            <a:r>
              <a:rPr kumimoji="1" lang="en-US" altLang="zh-CN" sz="2000" dirty="0">
                <a:latin typeface="楷体_GB2312" pitchFamily="49" charset="-122"/>
              </a:rPr>
              <a:t> for (</a:t>
            </a:r>
            <a:r>
              <a:rPr kumimoji="1" lang="en-US" altLang="zh-CN" sz="2000" dirty="0" err="1">
                <a:latin typeface="楷体_GB2312" pitchFamily="49" charset="-122"/>
              </a:rPr>
              <a:t>int</a:t>
            </a:r>
            <a:r>
              <a:rPr kumimoji="1" lang="en-US" altLang="zh-CN" sz="2000" dirty="0">
                <a:latin typeface="楷体_GB2312" pitchFamily="49" charset="-122"/>
              </a:rPr>
              <a:t> </a:t>
            </a:r>
            <a:r>
              <a:rPr kumimoji="1" lang="en-US" altLang="zh-CN" sz="2000" dirty="0" err="1">
                <a:latin typeface="楷体_GB2312" pitchFamily="49" charset="-122"/>
              </a:rPr>
              <a:t>i</a:t>
            </a:r>
            <a:r>
              <a:rPr kumimoji="1" lang="en-US" altLang="zh-CN" sz="2000" dirty="0">
                <a:latin typeface="楷体_GB2312" pitchFamily="49" charset="-122"/>
              </a:rPr>
              <a:t>=2</a:t>
            </a:r>
            <a:r>
              <a:rPr kumimoji="1" lang="en-US" altLang="zh-CN" sz="2000" dirty="0">
                <a:latin typeface="Times New Roman" panose="02020603050405020304" pitchFamily="18" charset="0"/>
              </a:rPr>
              <a:t>；</a:t>
            </a:r>
            <a:r>
              <a:rPr kumimoji="1" lang="en-US" altLang="zh-CN" sz="2000" dirty="0">
                <a:latin typeface="楷体_GB2312" pitchFamily="49" charset="-122"/>
              </a:rPr>
              <a:t>i&lt;=</a:t>
            </a:r>
            <a:r>
              <a:rPr kumimoji="1" lang="en-US" altLang="zh-CN" sz="2000" dirty="0" err="1">
                <a:latin typeface="楷体_GB2312" pitchFamily="49" charset="-122"/>
              </a:rPr>
              <a:t>m</a:t>
            </a:r>
            <a:r>
              <a:rPr kumimoji="1" lang="en-US" altLang="zh-CN" sz="2000" dirty="0" err="1">
                <a:latin typeface="Times New Roman" panose="02020603050405020304" pitchFamily="18" charset="0"/>
              </a:rPr>
              <a:t>；</a:t>
            </a:r>
            <a:r>
              <a:rPr kumimoji="1" lang="en-US" altLang="zh-CN" sz="2000" dirty="0" err="1">
                <a:latin typeface="楷体_GB2312" pitchFamily="49" charset="-122"/>
              </a:rPr>
              <a:t>i</a:t>
            </a:r>
            <a:r>
              <a:rPr kumimoji="1" lang="en-US" altLang="zh-CN" sz="2000" dirty="0">
                <a:latin typeface="楷体_GB2312" pitchFamily="49" charset="-122"/>
              </a:rPr>
              <a:t>++){</a:t>
            </a:r>
            <a:endParaRPr kumimoji="1" lang="en-US" altLang="zh-CN" sz="2000" dirty="0">
              <a:latin typeface="楷体_GB2312" pitchFamily="49" charset="-122"/>
            </a:endParaRPr>
          </a:p>
          <a:p>
            <a:pPr algn="l">
              <a:spcBef>
                <a:spcPct val="20000"/>
              </a:spcBef>
            </a:pPr>
            <a:r>
              <a:rPr kumimoji="1" lang="en-US" altLang="zh-CN" sz="2000" dirty="0">
                <a:latin typeface="楷体_GB2312" pitchFamily="49" charset="-122"/>
              </a:rPr>
              <a:t>  if (last&lt;(1-</a:t>
            </a:r>
            <a:r>
              <a:rPr kumimoji="1" lang="en-US" altLang="zh-CN" sz="2000" dirty="0">
                <a:latin typeface="Times New Roman" panose="02020603050405020304" pitchFamily="18" charset="0"/>
              </a:rPr>
              <a:t>δ</a:t>
            </a:r>
            <a:r>
              <a:rPr kumimoji="1" lang="en-US" altLang="zh-CN" sz="2000" dirty="0">
                <a:latin typeface="楷体_GB2312" pitchFamily="49" charset="-122"/>
              </a:rPr>
              <a:t>)*L[</a:t>
            </a:r>
            <a:r>
              <a:rPr kumimoji="1" lang="en-US" altLang="zh-CN" sz="2000" dirty="0" err="1">
                <a:latin typeface="楷体_GB2312" pitchFamily="49" charset="-122"/>
              </a:rPr>
              <a:t>i</a:t>
            </a:r>
            <a:r>
              <a:rPr kumimoji="1" lang="en-US" altLang="zh-CN" sz="2000" dirty="0">
                <a:latin typeface="楷体_GB2312" pitchFamily="49" charset="-122"/>
              </a:rPr>
              <a:t>]){</a:t>
            </a:r>
            <a:endParaRPr kumimoji="1" lang="en-US" altLang="zh-CN" sz="2000" dirty="0">
              <a:latin typeface="楷体_GB2312" pitchFamily="49" charset="-122"/>
            </a:endParaRPr>
          </a:p>
          <a:p>
            <a:pPr algn="l">
              <a:spcBef>
                <a:spcPct val="20000"/>
              </a:spcBef>
            </a:pPr>
            <a:r>
              <a:rPr kumimoji="1" lang="en-US" altLang="zh-CN" sz="2000" dirty="0">
                <a:latin typeface="楷体_GB2312" pitchFamily="49" charset="-122"/>
              </a:rPr>
              <a:t>   </a:t>
            </a:r>
            <a:r>
              <a:rPr kumimoji="1" lang="zh-CN" altLang="en-US" sz="2000" dirty="0">
                <a:latin typeface="楷体_GB2312" pitchFamily="49" charset="-122"/>
                <a:ea typeface="楷体_GB2312" pitchFamily="49" charset="-122"/>
              </a:rPr>
              <a:t>将</a:t>
            </a:r>
            <a:r>
              <a:rPr kumimoji="1" lang="en-US" altLang="zh-CN" sz="2000" dirty="0">
                <a:latin typeface="楷体_GB2312" pitchFamily="49" charset="-122"/>
                <a:ea typeface="楷体_GB2312" pitchFamily="49" charset="-122"/>
              </a:rPr>
              <a:t>L[</a:t>
            </a:r>
            <a:r>
              <a:rPr kumimoji="1" lang="en-US" altLang="zh-CN" sz="2000" dirty="0" err="1">
                <a:latin typeface="楷体_GB2312" pitchFamily="49" charset="-122"/>
                <a:ea typeface="楷体_GB2312" pitchFamily="49" charset="-122"/>
              </a:rPr>
              <a:t>i</a:t>
            </a:r>
            <a:r>
              <a:rPr kumimoji="1" lang="en-US" altLang="zh-CN" sz="2000" dirty="0">
                <a:latin typeface="楷体_GB2312" pitchFamily="49" charset="-122"/>
                <a:ea typeface="楷体_GB2312" pitchFamily="49" charset="-122"/>
              </a:rPr>
              <a:t>]</a:t>
            </a:r>
            <a:r>
              <a:rPr kumimoji="1" lang="zh-CN" altLang="en-US" sz="2000" dirty="0">
                <a:latin typeface="楷体_GB2312" pitchFamily="49" charset="-122"/>
                <a:ea typeface="楷体_GB2312" pitchFamily="49" charset="-122"/>
              </a:rPr>
              <a:t>加入表</a:t>
            </a:r>
            <a:r>
              <a:rPr kumimoji="1" lang="en-US" altLang="zh-CN" sz="2000" dirty="0">
                <a:latin typeface="楷体_GB2312" pitchFamily="49" charset="-122"/>
                <a:ea typeface="楷体_GB2312" pitchFamily="49" charset="-122"/>
              </a:rPr>
              <a:t>L1</a:t>
            </a:r>
            <a:r>
              <a:rPr kumimoji="1" lang="zh-CN" altLang="en-US" sz="2000" dirty="0">
                <a:latin typeface="楷体_GB2312" pitchFamily="49" charset="-122"/>
                <a:ea typeface="楷体_GB2312" pitchFamily="49" charset="-122"/>
              </a:rPr>
              <a:t>的尾部</a:t>
            </a:r>
            <a:r>
              <a:rPr kumimoji="1" lang="zh-CN" altLang="en-US" sz="2000" dirty="0">
                <a:latin typeface="Times New Roman" panose="02020603050405020304" pitchFamily="18" charset="0"/>
              </a:rPr>
              <a:t>；</a:t>
            </a:r>
            <a:endParaRPr kumimoji="1" lang="zh-CN" altLang="en-US" sz="2000" dirty="0">
              <a:latin typeface="楷体_GB2312" pitchFamily="49" charset="-122"/>
            </a:endParaRPr>
          </a:p>
          <a:p>
            <a:pPr algn="l">
              <a:spcBef>
                <a:spcPct val="20000"/>
              </a:spcBef>
            </a:pPr>
            <a:r>
              <a:rPr kumimoji="1" lang="zh-CN" altLang="en-US" sz="2000" dirty="0">
                <a:latin typeface="楷体_GB2312" pitchFamily="49" charset="-122"/>
              </a:rPr>
              <a:t>   </a:t>
            </a:r>
            <a:r>
              <a:rPr kumimoji="1" lang="en-US" altLang="zh-CN" sz="2000" dirty="0">
                <a:latin typeface="楷体_GB2312" pitchFamily="49" charset="-122"/>
              </a:rPr>
              <a:t>last=L[</a:t>
            </a:r>
            <a:r>
              <a:rPr kumimoji="1" lang="en-US" altLang="zh-CN" sz="2000" dirty="0" err="1">
                <a:latin typeface="楷体_GB2312" pitchFamily="49" charset="-122"/>
              </a:rPr>
              <a:t>i</a:t>
            </a:r>
            <a:r>
              <a:rPr kumimoji="1" lang="en-US" altLang="zh-CN" sz="2000" dirty="0">
                <a:latin typeface="楷体_GB2312" pitchFamily="49" charset="-122"/>
              </a:rPr>
              <a:t>]</a:t>
            </a:r>
            <a:r>
              <a:rPr kumimoji="1" lang="en-US" altLang="zh-CN" sz="2000" dirty="0">
                <a:latin typeface="Times New Roman" panose="02020603050405020304" pitchFamily="18" charset="0"/>
              </a:rPr>
              <a:t>；</a:t>
            </a:r>
            <a:endParaRPr kumimoji="1" lang="en-US" altLang="zh-CN" sz="2000" dirty="0">
              <a:latin typeface="楷体_GB2312" pitchFamily="49" charset="-122"/>
            </a:endParaRPr>
          </a:p>
          <a:p>
            <a:pPr algn="l">
              <a:spcBef>
                <a:spcPct val="20000"/>
              </a:spcBef>
            </a:pPr>
            <a:r>
              <a:rPr kumimoji="1" lang="en-US" altLang="zh-CN" sz="2000" dirty="0">
                <a:latin typeface="楷体_GB2312" pitchFamily="49" charset="-122"/>
              </a:rPr>
              <a:t>   }</a:t>
            </a:r>
            <a:endParaRPr kumimoji="1" lang="en-US" altLang="zh-CN" sz="2000" dirty="0">
              <a:latin typeface="楷体_GB2312" pitchFamily="49" charset="-122"/>
            </a:endParaRPr>
          </a:p>
          <a:p>
            <a:pPr algn="l">
              <a:spcBef>
                <a:spcPct val="20000"/>
              </a:spcBef>
            </a:pPr>
            <a:r>
              <a:rPr kumimoji="1" lang="en-US" altLang="zh-CN" sz="2000" dirty="0">
                <a:latin typeface="楷体_GB2312" pitchFamily="49" charset="-122"/>
              </a:rPr>
              <a:t> return L1</a:t>
            </a:r>
            <a:r>
              <a:rPr kumimoji="1" lang="en-US" altLang="zh-CN" sz="2000" dirty="0" smtClean="0">
                <a:latin typeface="Times New Roman" panose="02020603050405020304" pitchFamily="18" charset="0"/>
              </a:rPr>
              <a:t>；</a:t>
            </a:r>
            <a:endParaRPr kumimoji="1" lang="en-US" altLang="zh-CN" sz="2000" dirty="0" smtClean="0">
              <a:latin typeface="Times New Roman" panose="02020603050405020304" pitchFamily="18" charset="0"/>
            </a:endParaRPr>
          </a:p>
          <a:p>
            <a:pPr algn="l">
              <a:spcBef>
                <a:spcPct val="20000"/>
              </a:spcBef>
            </a:pPr>
            <a:r>
              <a:rPr kumimoji="1" lang="en-US" altLang="zh-CN" sz="2000" dirty="0" smtClean="0">
                <a:latin typeface="楷体_GB2312" pitchFamily="49" charset="-122"/>
              </a:rPr>
              <a:t>}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 </a:t>
            </a:r>
            <a:endParaRPr kumimoji="1" lang="zh-CN" altLang="en-US" sz="200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" name="Text Box 9"/>
          <p:cNvSpPr txBox="1">
            <a:spLocks noChangeArrowheads="1"/>
          </p:cNvSpPr>
          <p:nvPr/>
        </p:nvSpPr>
        <p:spPr bwMode="auto">
          <a:xfrm>
            <a:off x="4500562" y="2050216"/>
            <a:ext cx="3857620" cy="4093428"/>
          </a:xfrm>
          <a:prstGeom prst="rect">
            <a:avLst/>
          </a:prstGeom>
          <a:noFill/>
          <a:ln w="31750">
            <a:solidFill>
              <a:schemeClr val="hlink"/>
            </a:solidFill>
            <a:miter lim="800000"/>
          </a:ln>
        </p:spPr>
        <p:txBody>
          <a:bodyPr wrap="square">
            <a:spAutoFit/>
          </a:bodyPr>
          <a:lstStyle/>
          <a:p>
            <a:pPr algn="just">
              <a:spcBef>
                <a:spcPct val="20000"/>
              </a:spcBef>
            </a:pPr>
            <a:r>
              <a:rPr kumimoji="1" lang="en-US" altLang="zh-CN" sz="2000" dirty="0" err="1">
                <a:latin typeface="楷体_GB2312" pitchFamily="49" charset="-122"/>
              </a:rPr>
              <a:t>int</a:t>
            </a:r>
            <a:r>
              <a:rPr kumimoji="1" lang="en-US" altLang="zh-CN" sz="2000" dirty="0">
                <a:latin typeface="楷体_GB2312" pitchFamily="49" charset="-122"/>
              </a:rPr>
              <a:t> </a:t>
            </a:r>
            <a:r>
              <a:rPr kumimoji="1" lang="en-US" altLang="zh-CN" sz="2000" b="1" dirty="0" err="1">
                <a:latin typeface="楷体_GB2312" pitchFamily="49" charset="-122"/>
              </a:rPr>
              <a:t>approxSubsetSum</a:t>
            </a:r>
            <a:r>
              <a:rPr kumimoji="1" lang="en-US" altLang="zh-CN" sz="2000" dirty="0">
                <a:latin typeface="楷体_GB2312" pitchFamily="49" charset="-122"/>
              </a:rPr>
              <a:t>(</a:t>
            </a:r>
            <a:r>
              <a:rPr kumimoji="1" lang="en-US" altLang="zh-CN" sz="2000" dirty="0" err="1">
                <a:latin typeface="楷体_GB2312" pitchFamily="49" charset="-122"/>
              </a:rPr>
              <a:t>S,t,</a:t>
            </a:r>
            <a:r>
              <a:rPr kumimoji="1" lang="en-US" altLang="zh-CN" sz="2000" dirty="0" err="1">
                <a:latin typeface="Times New Roman" panose="02020603050405020304" pitchFamily="18" charset="0"/>
              </a:rPr>
              <a:t>ε</a:t>
            </a:r>
            <a:r>
              <a:rPr kumimoji="1" lang="en-US" altLang="zh-CN" sz="2000" dirty="0">
                <a:latin typeface="楷体_GB2312" pitchFamily="49" charset="-122"/>
              </a:rPr>
              <a:t>)</a:t>
            </a:r>
            <a:endParaRPr kumimoji="1" lang="en-US" altLang="zh-CN" sz="2000" dirty="0">
              <a:latin typeface="楷体_GB2312" pitchFamily="49" charset="-122"/>
            </a:endParaRPr>
          </a:p>
          <a:p>
            <a:pPr algn="just">
              <a:spcBef>
                <a:spcPct val="20000"/>
              </a:spcBef>
            </a:pPr>
            <a:r>
              <a:rPr kumimoji="1" lang="en-US" altLang="zh-CN" sz="2000" dirty="0">
                <a:latin typeface="楷体_GB2312" pitchFamily="49" charset="-122"/>
              </a:rPr>
              <a:t>{ n=|S|</a:t>
            </a:r>
            <a:r>
              <a:rPr kumimoji="1" lang="en-US" altLang="zh-CN" sz="2000" dirty="0">
                <a:latin typeface="Times New Roman" panose="02020603050405020304" pitchFamily="18" charset="0"/>
              </a:rPr>
              <a:t>；</a:t>
            </a:r>
            <a:endParaRPr kumimoji="1" lang="en-US" altLang="zh-CN" sz="2000" dirty="0">
              <a:latin typeface="楷体_GB2312" pitchFamily="49" charset="-122"/>
            </a:endParaRPr>
          </a:p>
          <a:p>
            <a:pPr algn="just">
              <a:spcBef>
                <a:spcPct val="20000"/>
              </a:spcBef>
            </a:pPr>
            <a:r>
              <a:rPr kumimoji="1" lang="en-US" altLang="zh-CN" sz="2000" dirty="0">
                <a:latin typeface="楷体_GB2312" pitchFamily="49" charset="-122"/>
              </a:rPr>
              <a:t>  L[0]=</a:t>
            </a:r>
            <a:r>
              <a:rPr kumimoji="1" lang="en-US" altLang="zh-CN" sz="2000" dirty="0">
                <a:latin typeface="Times New Roman" panose="02020603050405020304" pitchFamily="18" charset="0"/>
              </a:rPr>
              <a:t>〈</a:t>
            </a:r>
            <a:r>
              <a:rPr kumimoji="1" lang="en-US" altLang="zh-CN" sz="2000" dirty="0">
                <a:latin typeface="楷体_GB2312" pitchFamily="49" charset="-122"/>
              </a:rPr>
              <a:t>0</a:t>
            </a:r>
            <a:r>
              <a:rPr kumimoji="1" lang="en-US" altLang="zh-CN" sz="2000" dirty="0">
                <a:latin typeface="Times New Roman" panose="02020603050405020304" pitchFamily="18" charset="0"/>
              </a:rPr>
              <a:t>〉；</a:t>
            </a:r>
            <a:endParaRPr kumimoji="1" lang="en-US" altLang="zh-CN" sz="2000" dirty="0">
              <a:latin typeface="楷体_GB2312" pitchFamily="49" charset="-122"/>
            </a:endParaRPr>
          </a:p>
          <a:p>
            <a:pPr algn="just">
              <a:spcBef>
                <a:spcPct val="20000"/>
              </a:spcBef>
            </a:pPr>
            <a:r>
              <a:rPr kumimoji="1" lang="en-US" altLang="zh-CN" sz="2000" dirty="0">
                <a:latin typeface="楷体_GB2312" pitchFamily="49" charset="-122"/>
              </a:rPr>
              <a:t>  for (</a:t>
            </a:r>
            <a:r>
              <a:rPr kumimoji="1" lang="en-US" altLang="zh-CN" sz="2000" dirty="0" err="1">
                <a:latin typeface="楷体_GB2312" pitchFamily="49" charset="-122"/>
              </a:rPr>
              <a:t>int</a:t>
            </a:r>
            <a:r>
              <a:rPr kumimoji="1" lang="en-US" altLang="zh-CN" sz="2000" dirty="0">
                <a:latin typeface="楷体_GB2312" pitchFamily="49" charset="-122"/>
              </a:rPr>
              <a:t> </a:t>
            </a:r>
            <a:r>
              <a:rPr kumimoji="1" lang="en-US" altLang="zh-CN" sz="2000" dirty="0" err="1">
                <a:latin typeface="楷体_GB2312" pitchFamily="49" charset="-122"/>
              </a:rPr>
              <a:t>i</a:t>
            </a:r>
            <a:r>
              <a:rPr kumimoji="1" lang="en-US" altLang="zh-CN" sz="2000" dirty="0">
                <a:latin typeface="楷体_GB2312" pitchFamily="49" charset="-122"/>
              </a:rPr>
              <a:t>=1</a:t>
            </a:r>
            <a:r>
              <a:rPr kumimoji="1" lang="en-US" altLang="zh-CN" sz="2000" dirty="0">
                <a:latin typeface="Times New Roman" panose="02020603050405020304" pitchFamily="18" charset="0"/>
              </a:rPr>
              <a:t>；</a:t>
            </a:r>
            <a:r>
              <a:rPr kumimoji="1" lang="en-US" altLang="zh-CN" sz="2000" dirty="0">
                <a:latin typeface="楷体_GB2312" pitchFamily="49" charset="-122"/>
              </a:rPr>
              <a:t>i&lt;=</a:t>
            </a:r>
            <a:r>
              <a:rPr kumimoji="1" lang="en-US" altLang="zh-CN" sz="2000" dirty="0" err="1">
                <a:latin typeface="楷体_GB2312" pitchFamily="49" charset="-122"/>
              </a:rPr>
              <a:t>n</a:t>
            </a:r>
            <a:r>
              <a:rPr kumimoji="1" lang="en-US" altLang="zh-CN" sz="2000" dirty="0" err="1">
                <a:latin typeface="Times New Roman" panose="02020603050405020304" pitchFamily="18" charset="0"/>
              </a:rPr>
              <a:t>；</a:t>
            </a:r>
            <a:r>
              <a:rPr kumimoji="1" lang="en-US" altLang="zh-CN" sz="2000" dirty="0" err="1">
                <a:latin typeface="楷体_GB2312" pitchFamily="49" charset="-122"/>
              </a:rPr>
              <a:t>i</a:t>
            </a:r>
            <a:r>
              <a:rPr kumimoji="1" lang="en-US" altLang="zh-CN" sz="2000" dirty="0">
                <a:latin typeface="楷体_GB2312" pitchFamily="49" charset="-122"/>
              </a:rPr>
              <a:t>++){</a:t>
            </a:r>
            <a:endParaRPr kumimoji="1" lang="en-US" altLang="zh-CN" sz="2000" dirty="0">
              <a:latin typeface="楷体_GB2312" pitchFamily="49" charset="-122"/>
            </a:endParaRPr>
          </a:p>
          <a:p>
            <a:pPr>
              <a:spcBef>
                <a:spcPct val="20000"/>
              </a:spcBef>
            </a:pPr>
            <a:r>
              <a:rPr kumimoji="1" lang="en-US" altLang="zh-CN" sz="2000" dirty="0">
                <a:latin typeface="楷体_GB2312" pitchFamily="49" charset="-122"/>
              </a:rPr>
              <a:t>   L[</a:t>
            </a:r>
            <a:r>
              <a:rPr kumimoji="1" lang="en-US" altLang="zh-CN" sz="2000" dirty="0" err="1">
                <a:latin typeface="楷体_GB2312" pitchFamily="49" charset="-122"/>
              </a:rPr>
              <a:t>i</a:t>
            </a:r>
            <a:r>
              <a:rPr kumimoji="1" lang="en-US" altLang="zh-CN" sz="2000" dirty="0">
                <a:latin typeface="楷体_GB2312" pitchFamily="49" charset="-122"/>
              </a:rPr>
              <a:t>]=</a:t>
            </a:r>
            <a:r>
              <a:rPr kumimoji="1" lang="en-US" altLang="zh-CN" sz="2000" dirty="0" err="1">
                <a:latin typeface="楷体_GB2312" pitchFamily="49" charset="-122"/>
              </a:rPr>
              <a:t>MergeLists</a:t>
            </a:r>
            <a:r>
              <a:rPr kumimoji="1" lang="en-US" altLang="zh-CN" sz="2000" dirty="0">
                <a:latin typeface="楷体_GB2312" pitchFamily="49" charset="-122"/>
              </a:rPr>
              <a:t>(L[i-1],</a:t>
            </a:r>
            <a:endParaRPr kumimoji="1" lang="en-US" altLang="zh-CN" sz="2000" dirty="0">
              <a:latin typeface="楷体_GB2312" pitchFamily="49" charset="-122"/>
            </a:endParaRPr>
          </a:p>
          <a:p>
            <a:pPr>
              <a:spcBef>
                <a:spcPct val="20000"/>
              </a:spcBef>
            </a:pPr>
            <a:r>
              <a:rPr kumimoji="1" lang="en-US" altLang="zh-CN" sz="2000" dirty="0">
                <a:latin typeface="楷体_GB2312" pitchFamily="49" charset="-122"/>
              </a:rPr>
              <a:t>   L[i-1]+S[</a:t>
            </a:r>
            <a:r>
              <a:rPr kumimoji="1" lang="en-US" altLang="zh-CN" sz="2000" dirty="0" err="1">
                <a:latin typeface="楷体_GB2312" pitchFamily="49" charset="-122"/>
              </a:rPr>
              <a:t>i</a:t>
            </a:r>
            <a:r>
              <a:rPr kumimoji="1" lang="en-US" altLang="zh-CN" sz="2000" dirty="0">
                <a:latin typeface="楷体_GB2312" pitchFamily="49" charset="-122"/>
              </a:rPr>
              <a:t>])</a:t>
            </a:r>
            <a:r>
              <a:rPr kumimoji="1" lang="en-US" altLang="zh-CN" sz="2000" dirty="0">
                <a:latin typeface="宋体" panose="02010600030101010101" pitchFamily="2" charset="-122"/>
              </a:rPr>
              <a:t>；</a:t>
            </a:r>
            <a:r>
              <a:rPr kumimoji="1" lang="en-US" altLang="zh-CN" sz="2000" dirty="0">
                <a:latin typeface="楷体_GB2312" pitchFamily="49" charset="-122"/>
              </a:rPr>
              <a:t> </a:t>
            </a:r>
            <a:endParaRPr kumimoji="1" lang="en-US" altLang="zh-CN" sz="2000" dirty="0">
              <a:latin typeface="楷体_GB2312" pitchFamily="49" charset="-122"/>
            </a:endParaRPr>
          </a:p>
          <a:p>
            <a:pPr algn="just">
              <a:spcBef>
                <a:spcPct val="20000"/>
              </a:spcBef>
            </a:pPr>
            <a:r>
              <a:rPr kumimoji="1" lang="zh-CN" altLang="en-US" sz="2000" dirty="0">
                <a:latin typeface="楷体_GB2312" pitchFamily="49" charset="-122"/>
              </a:rPr>
              <a:t>   </a:t>
            </a:r>
            <a:r>
              <a:rPr kumimoji="1" lang="en-US" altLang="zh-CN" sz="2000" dirty="0">
                <a:latin typeface="楷体_GB2312" pitchFamily="49" charset="-122"/>
              </a:rPr>
              <a:t>L[</a:t>
            </a:r>
            <a:r>
              <a:rPr kumimoji="1" lang="en-US" altLang="zh-CN" sz="2000" dirty="0" err="1">
                <a:latin typeface="楷体_GB2312" pitchFamily="49" charset="-122"/>
              </a:rPr>
              <a:t>i</a:t>
            </a:r>
            <a:r>
              <a:rPr kumimoji="1" lang="en-US" altLang="zh-CN" sz="2000" dirty="0">
                <a:latin typeface="楷体_GB2312" pitchFamily="49" charset="-122"/>
              </a:rPr>
              <a:t>]=Trim(L[</a:t>
            </a:r>
            <a:r>
              <a:rPr kumimoji="1" lang="en-US" altLang="zh-CN" sz="2000" dirty="0" err="1">
                <a:latin typeface="楷体_GB2312" pitchFamily="49" charset="-122"/>
              </a:rPr>
              <a:t>i</a:t>
            </a:r>
            <a:r>
              <a:rPr kumimoji="1" lang="en-US" altLang="zh-CN" sz="2000" dirty="0">
                <a:latin typeface="楷体_GB2312" pitchFamily="49" charset="-122"/>
              </a:rPr>
              <a:t>],</a:t>
            </a:r>
            <a:r>
              <a:rPr kumimoji="1" lang="en-US" altLang="zh-CN" sz="2000" dirty="0">
                <a:latin typeface="Times New Roman" panose="02020603050405020304" pitchFamily="18" charset="0"/>
              </a:rPr>
              <a:t>ε</a:t>
            </a:r>
            <a:r>
              <a:rPr kumimoji="1" lang="en-US" altLang="zh-CN" sz="2000" dirty="0">
                <a:latin typeface="楷体_GB2312" pitchFamily="49" charset="-122"/>
              </a:rPr>
              <a:t>/n)</a:t>
            </a:r>
            <a:r>
              <a:rPr kumimoji="1" lang="en-US" altLang="zh-CN" sz="2000" dirty="0">
                <a:latin typeface="Times New Roman" panose="02020603050405020304" pitchFamily="18" charset="0"/>
              </a:rPr>
              <a:t>；</a:t>
            </a:r>
            <a:endParaRPr kumimoji="1" lang="en-US" altLang="zh-CN" sz="2000" dirty="0">
              <a:latin typeface="楷体_GB2312" pitchFamily="49" charset="-122"/>
            </a:endParaRPr>
          </a:p>
          <a:p>
            <a:pPr algn="just">
              <a:spcBef>
                <a:spcPct val="20000"/>
              </a:spcBef>
            </a:pPr>
            <a:r>
              <a:rPr kumimoji="1" lang="en-US" altLang="zh-CN" sz="2000" dirty="0">
                <a:latin typeface="楷体_GB2312" pitchFamily="49" charset="-122"/>
              </a:rPr>
              <a:t>   </a:t>
            </a:r>
            <a:r>
              <a:rPr kumimoji="1" lang="zh-CN" altLang="en-US" sz="2000" dirty="0">
                <a:latin typeface="楷体_GB2312" pitchFamily="49" charset="-122"/>
                <a:ea typeface="楷体_GB2312" pitchFamily="49" charset="-122"/>
              </a:rPr>
              <a:t>删去</a:t>
            </a:r>
            <a:r>
              <a:rPr kumimoji="1" lang="en-US" altLang="zh-CN" sz="2000" dirty="0">
                <a:latin typeface="楷体_GB2312" pitchFamily="49" charset="-122"/>
                <a:ea typeface="楷体_GB2312" pitchFamily="49" charset="-122"/>
              </a:rPr>
              <a:t>L[</a:t>
            </a:r>
            <a:r>
              <a:rPr kumimoji="1" lang="en-US" altLang="zh-CN" sz="2000" dirty="0" err="1">
                <a:latin typeface="楷体_GB2312" pitchFamily="49" charset="-122"/>
                <a:ea typeface="楷体_GB2312" pitchFamily="49" charset="-122"/>
              </a:rPr>
              <a:t>i</a:t>
            </a:r>
            <a:r>
              <a:rPr kumimoji="1" lang="en-US" altLang="zh-CN" sz="2000" dirty="0">
                <a:latin typeface="楷体_GB2312" pitchFamily="49" charset="-122"/>
                <a:ea typeface="楷体_GB2312" pitchFamily="49" charset="-122"/>
              </a:rPr>
              <a:t>]</a:t>
            </a:r>
            <a:r>
              <a:rPr kumimoji="1" lang="zh-CN" altLang="en-US" sz="2000" dirty="0">
                <a:latin typeface="楷体_GB2312" pitchFamily="49" charset="-122"/>
                <a:ea typeface="楷体_GB2312" pitchFamily="49" charset="-122"/>
              </a:rPr>
              <a:t>中超过</a:t>
            </a:r>
            <a:r>
              <a:rPr kumimoji="1" lang="en-US" altLang="zh-CN" sz="2000" dirty="0">
                <a:latin typeface="楷体_GB2312" pitchFamily="49" charset="-122"/>
                <a:ea typeface="楷体_GB2312" pitchFamily="49" charset="-122"/>
              </a:rPr>
              <a:t>t</a:t>
            </a:r>
            <a:r>
              <a:rPr kumimoji="1" lang="zh-CN" altLang="en-US" sz="2000" dirty="0">
                <a:latin typeface="楷体_GB2312" pitchFamily="49" charset="-122"/>
                <a:ea typeface="楷体_GB2312" pitchFamily="49" charset="-122"/>
              </a:rPr>
              <a:t>的元素</a:t>
            </a:r>
            <a:r>
              <a:rPr kumimoji="1" lang="zh-CN" altLang="en-US" sz="2000" dirty="0">
                <a:latin typeface="Times New Roman" panose="02020603050405020304" pitchFamily="18" charset="0"/>
              </a:rPr>
              <a:t>；</a:t>
            </a:r>
            <a:endParaRPr kumimoji="1" lang="zh-CN" altLang="en-US" sz="2000" dirty="0">
              <a:latin typeface="楷体_GB2312" pitchFamily="49" charset="-122"/>
            </a:endParaRPr>
          </a:p>
          <a:p>
            <a:pPr algn="just">
              <a:spcBef>
                <a:spcPct val="20000"/>
              </a:spcBef>
            </a:pPr>
            <a:r>
              <a:rPr kumimoji="1" lang="zh-CN" altLang="en-US" sz="2000" dirty="0">
                <a:latin typeface="楷体_GB2312" pitchFamily="49" charset="-122"/>
              </a:rPr>
              <a:t>   }</a:t>
            </a:r>
            <a:endParaRPr kumimoji="1" lang="zh-CN" altLang="en-US" sz="2000" dirty="0">
              <a:latin typeface="楷体_GB2312" pitchFamily="49" charset="-122"/>
            </a:endParaRPr>
          </a:p>
          <a:p>
            <a:pPr algn="just">
              <a:spcBef>
                <a:spcPct val="20000"/>
              </a:spcBef>
            </a:pPr>
            <a:r>
              <a:rPr kumimoji="1" lang="zh-CN" altLang="en-US" sz="2000" dirty="0">
                <a:latin typeface="楷体_GB2312" pitchFamily="49" charset="-122"/>
              </a:rPr>
              <a:t> </a:t>
            </a:r>
            <a:r>
              <a:rPr kumimoji="1" lang="en-US" altLang="zh-CN" sz="2000" dirty="0">
                <a:latin typeface="楷体_GB2312" pitchFamily="49" charset="-122"/>
              </a:rPr>
              <a:t>return max(L[n</a:t>
            </a:r>
            <a:r>
              <a:rPr kumimoji="1" lang="en-US" altLang="zh-CN" sz="2000" dirty="0" smtClean="0">
                <a:latin typeface="楷体_GB2312" pitchFamily="49" charset="-122"/>
              </a:rPr>
              <a:t>])</a:t>
            </a:r>
            <a:r>
              <a:rPr kumimoji="1" lang="en-US" altLang="zh-CN" sz="2000" dirty="0" smtClean="0">
                <a:latin typeface="Times New Roman" panose="02020603050405020304" pitchFamily="18" charset="0"/>
              </a:rPr>
              <a:t>；</a:t>
            </a:r>
            <a:endParaRPr kumimoji="1" lang="en-US" altLang="zh-CN" sz="2000" dirty="0" smtClean="0">
              <a:latin typeface="Times New Roman" panose="02020603050405020304" pitchFamily="18" charset="0"/>
            </a:endParaRPr>
          </a:p>
          <a:p>
            <a:pPr algn="just">
              <a:spcBef>
                <a:spcPct val="20000"/>
              </a:spcBef>
            </a:pPr>
            <a:r>
              <a:rPr kumimoji="1" lang="en-US" altLang="zh-CN" sz="2000" dirty="0" smtClean="0">
                <a:latin typeface="Times New Roman" panose="02020603050405020304" pitchFamily="18" charset="0"/>
              </a:rPr>
              <a:t> </a:t>
            </a:r>
            <a:r>
              <a:rPr kumimoji="1" lang="en-US" altLang="zh-CN" sz="2000" dirty="0" smtClean="0">
                <a:latin typeface="楷体_GB2312" pitchFamily="49" charset="-122"/>
              </a:rPr>
              <a:t>} </a:t>
            </a:r>
            <a:endParaRPr kumimoji="1" lang="zh-CN" altLang="en-US" sz="2000" dirty="0">
              <a:latin typeface="楷体_GB2312" pitchFamily="49" charset="-122"/>
            </a:endParaRP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642910" y="1571612"/>
            <a:ext cx="2971800" cy="457200"/>
          </a:xfrm>
          <a:prstGeom prst="rect">
            <a:avLst/>
          </a:prstGeom>
          <a:noFill/>
          <a:ln w="6350">
            <a:noFill/>
            <a:miter lim="800000"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</a:pPr>
            <a:r>
              <a:rPr kumimoji="1" lang="zh-CN" altLang="en-US" sz="2400" dirty="0">
                <a:latin typeface="楷体_GB2312" pitchFamily="49" charset="-122"/>
                <a:ea typeface="楷体_GB2312" pitchFamily="49" charset="-122"/>
              </a:rPr>
              <a:t>对有序表</a:t>
            </a:r>
            <a:r>
              <a:rPr kumimoji="1" lang="en-US" altLang="zh-CN" sz="2400" dirty="0">
                <a:latin typeface="楷体_GB2312" pitchFamily="49" charset="-122"/>
                <a:ea typeface="楷体_GB2312" pitchFamily="49" charset="-122"/>
              </a:rPr>
              <a:t>L</a:t>
            </a:r>
            <a:r>
              <a:rPr kumimoji="1" lang="zh-CN" altLang="en-US" sz="2400" dirty="0">
                <a:latin typeface="楷体_GB2312" pitchFamily="49" charset="-122"/>
                <a:ea typeface="楷体_GB2312" pitchFamily="49" charset="-122"/>
              </a:rPr>
              <a:t>修整算法</a:t>
            </a:r>
            <a:endParaRPr kumimoji="1" lang="zh-CN" altLang="en-US" sz="240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7" name="Text Box 8"/>
          <p:cNvSpPr txBox="1">
            <a:spLocks noChangeArrowheads="1"/>
          </p:cNvSpPr>
          <p:nvPr/>
        </p:nvSpPr>
        <p:spPr bwMode="auto">
          <a:xfrm>
            <a:off x="4214810" y="1543040"/>
            <a:ext cx="3124200" cy="457200"/>
          </a:xfrm>
          <a:prstGeom prst="rect">
            <a:avLst/>
          </a:prstGeom>
          <a:noFill/>
          <a:ln w="6350">
            <a:noFill/>
            <a:miter lim="800000"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</a:pPr>
            <a:r>
              <a:rPr kumimoji="1" lang="zh-CN" altLang="en-US" sz="2400" dirty="0">
                <a:latin typeface="楷体_GB2312" pitchFamily="49" charset="-122"/>
                <a:ea typeface="楷体_GB2312" pitchFamily="49" charset="-122"/>
              </a:rPr>
              <a:t>子集和问题</a:t>
            </a:r>
            <a:r>
              <a:rPr kumimoji="1" lang="zh-CN" altLang="en-US" sz="2400" dirty="0" smtClean="0">
                <a:latin typeface="楷体_GB2312" pitchFamily="49" charset="-122"/>
                <a:ea typeface="楷体_GB2312" pitchFamily="49" charset="-122"/>
              </a:rPr>
              <a:t>近似算法</a:t>
            </a:r>
            <a:endParaRPr kumimoji="1" lang="zh-CN" altLang="en-US" sz="2400" dirty="0">
              <a:latin typeface="楷体_GB2312" pitchFamily="49" charset="-122"/>
              <a:ea typeface="楷体_GB2312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 autoUpdateAnimBg="0"/>
      <p:bldP spid="5" grpId="0" animBg="1" autoUpdateAnimBg="0"/>
      <p:bldP spid="6" grpId="0" autoUpdateAnimBg="0"/>
      <p:bldP spid="7" grpId="0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000" dirty="0" smtClean="0"/>
              <a:t>子集和问题的近似算法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kumimoji="1" lang="en-US" altLang="zh-CN" sz="2800" dirty="0" err="1" smtClean="0">
                <a:latin typeface="楷体_GB2312" pitchFamily="49" charset="-122"/>
              </a:rPr>
              <a:t>approxSubsetSum</a:t>
            </a:r>
            <a:r>
              <a:rPr kumimoji="1" lang="zh-CN" altLang="en-US" sz="2800" dirty="0" smtClean="0">
                <a:latin typeface="楷体_GB2312" pitchFamily="49" charset="-122"/>
              </a:rPr>
              <a:t>运行例</a:t>
            </a:r>
            <a:endParaRPr kumimoji="1" lang="en-US" altLang="zh-CN" sz="2800" dirty="0" smtClean="0">
              <a:latin typeface="楷体_GB2312" pitchFamily="49" charset="-122"/>
            </a:endParaRPr>
          </a:p>
          <a:p>
            <a:pPr lvl="2"/>
            <a:r>
              <a:rPr kumimoji="1" lang="en-US" altLang="zh-CN" sz="2000" dirty="0" smtClean="0"/>
              <a:t>S=&lt;104,102,201,101&gt;,t=308,</a:t>
            </a:r>
            <a:r>
              <a:rPr kumimoji="1" lang="en-US" altLang="zh-CN" sz="2000" dirty="0" smtClean="0">
                <a:latin typeface="Times New Roman" panose="02020603050405020304" pitchFamily="18" charset="0"/>
              </a:rPr>
              <a:t> ε=0.2</a:t>
            </a:r>
            <a:r>
              <a:rPr kumimoji="1" lang="zh-CN" altLang="en-US" sz="2000" dirty="0" smtClean="0">
                <a:latin typeface="Times New Roman" panose="02020603050405020304" pitchFamily="18" charset="0"/>
              </a:rPr>
              <a:t>。</a:t>
            </a:r>
            <a:r>
              <a:rPr kumimoji="1" lang="en-US" altLang="zh-CN" sz="2000" dirty="0" smtClean="0">
                <a:latin typeface="Times New Roman" panose="02020603050405020304" pitchFamily="18" charset="0"/>
              </a:rPr>
              <a:t>δ=0.2/4=0.05</a:t>
            </a:r>
            <a:r>
              <a:rPr kumimoji="1" lang="zh-CN" altLang="en-US" sz="2000" dirty="0" smtClean="0">
                <a:latin typeface="Times New Roman" panose="02020603050405020304" pitchFamily="18" charset="0"/>
              </a:rPr>
              <a:t>。</a:t>
            </a:r>
            <a:endParaRPr kumimoji="1" lang="en-US" altLang="zh-CN" sz="2000" dirty="0" smtClean="0">
              <a:latin typeface="Times New Roman" panose="02020603050405020304" pitchFamily="18" charset="0"/>
            </a:endParaRPr>
          </a:p>
          <a:p>
            <a:pPr lvl="2"/>
            <a:r>
              <a:rPr kumimoji="1" lang="zh-CN" altLang="en-US" sz="2000" dirty="0" smtClean="0">
                <a:latin typeface="Times New Roman" panose="02020603050405020304" pitchFamily="18" charset="0"/>
              </a:rPr>
              <a:t>每个</a:t>
            </a:r>
            <a:r>
              <a:rPr kumimoji="1" lang="en-US" altLang="zh-CN" sz="2000" dirty="0" smtClean="0">
                <a:latin typeface="Times New Roman" panose="02020603050405020304" pitchFamily="18" charset="0"/>
              </a:rPr>
              <a:t>L[</a:t>
            </a:r>
            <a:r>
              <a:rPr kumimoji="1" lang="en-US" altLang="zh-CN" sz="2000" dirty="0" err="1" smtClean="0">
                <a:latin typeface="Times New Roman" panose="02020603050405020304" pitchFamily="18" charset="0"/>
              </a:rPr>
              <a:t>i</a:t>
            </a:r>
            <a:r>
              <a:rPr kumimoji="1" lang="en-US" altLang="zh-CN" sz="2000" dirty="0" smtClean="0">
                <a:latin typeface="Times New Roman" panose="02020603050405020304" pitchFamily="18" charset="0"/>
              </a:rPr>
              <a:t>]</a:t>
            </a:r>
            <a:r>
              <a:rPr kumimoji="1" lang="zh-CN" altLang="en-US" sz="2000" dirty="0" smtClean="0">
                <a:latin typeface="Times New Roman" panose="02020603050405020304" pitchFamily="18" charset="0"/>
              </a:rPr>
              <a:t>经三步：合并、修整和删除大于</a:t>
            </a:r>
            <a:r>
              <a:rPr kumimoji="1" lang="en-US" altLang="zh-CN" sz="2000" dirty="0" smtClean="0">
                <a:latin typeface="Times New Roman" panose="02020603050405020304" pitchFamily="18" charset="0"/>
              </a:rPr>
              <a:t>t</a:t>
            </a:r>
            <a:r>
              <a:rPr kumimoji="1" lang="zh-CN" altLang="en-US" sz="2000" dirty="0" smtClean="0">
                <a:latin typeface="Times New Roman" panose="02020603050405020304" pitchFamily="18" charset="0"/>
              </a:rPr>
              <a:t>的元素。运行结果：    </a:t>
            </a:r>
            <a:endParaRPr kumimoji="1" lang="en-US" altLang="zh-CN" sz="2000" dirty="0" smtClean="0">
              <a:latin typeface="Times New Roman" panose="02020603050405020304" pitchFamily="18" charset="0"/>
            </a:endParaRPr>
          </a:p>
          <a:p>
            <a:pPr lvl="2">
              <a:buNone/>
            </a:pPr>
            <a:r>
              <a:rPr kumimoji="1" lang="en-US" altLang="zh-CN" sz="2000" dirty="0" smtClean="0">
                <a:latin typeface="Times New Roman" panose="02020603050405020304" pitchFamily="18" charset="0"/>
              </a:rPr>
              <a:t>     L[1]=&lt;0,104&gt;</a:t>
            </a:r>
            <a:r>
              <a:rPr kumimoji="1" lang="zh-CN" altLang="en-US" sz="2000" dirty="0" smtClean="0">
                <a:latin typeface="Times New Roman" panose="02020603050405020304" pitchFamily="18" charset="0"/>
              </a:rPr>
              <a:t>，</a:t>
            </a:r>
            <a:r>
              <a:rPr kumimoji="1" lang="en-US" altLang="zh-CN" sz="2000" dirty="0" smtClean="0">
                <a:latin typeface="Times New Roman" panose="02020603050405020304" pitchFamily="18" charset="0"/>
              </a:rPr>
              <a:t>L[1]=&lt;0,104&gt;</a:t>
            </a:r>
            <a:r>
              <a:rPr kumimoji="1" lang="zh-CN" altLang="en-US" sz="2000" dirty="0" smtClean="0">
                <a:latin typeface="Times New Roman" panose="02020603050405020304" pitchFamily="18" charset="0"/>
              </a:rPr>
              <a:t>，</a:t>
            </a:r>
            <a:r>
              <a:rPr kumimoji="1" lang="en-US" altLang="zh-CN" sz="2000" dirty="0" smtClean="0">
                <a:latin typeface="Times New Roman" panose="02020603050405020304" pitchFamily="18" charset="0"/>
              </a:rPr>
              <a:t>L[1]=&lt;0,104&gt;</a:t>
            </a:r>
            <a:endParaRPr kumimoji="1" lang="en-US" altLang="zh-CN" sz="2000" dirty="0" smtClean="0">
              <a:latin typeface="Times New Roman" panose="02020603050405020304" pitchFamily="18" charset="0"/>
            </a:endParaRPr>
          </a:p>
          <a:p>
            <a:pPr lvl="2">
              <a:buNone/>
            </a:pPr>
            <a:r>
              <a:rPr kumimoji="1" lang="en-US" altLang="zh-CN" sz="2000" dirty="0" smtClean="0">
                <a:latin typeface="Times New Roman" panose="02020603050405020304" pitchFamily="18" charset="0"/>
              </a:rPr>
              <a:t>     L[2]=&lt;0,102,104,206&gt;</a:t>
            </a:r>
            <a:r>
              <a:rPr kumimoji="1" lang="zh-CN" altLang="en-US" sz="2000" dirty="0" smtClean="0">
                <a:latin typeface="Times New Roman" panose="02020603050405020304" pitchFamily="18" charset="0"/>
              </a:rPr>
              <a:t>，</a:t>
            </a:r>
            <a:r>
              <a:rPr kumimoji="1" lang="en-US" altLang="zh-CN" sz="2000" dirty="0" smtClean="0">
                <a:latin typeface="Times New Roman" panose="02020603050405020304" pitchFamily="18" charset="0"/>
              </a:rPr>
              <a:t>L[2]=&lt;0,102,206&gt;</a:t>
            </a:r>
            <a:r>
              <a:rPr kumimoji="1" lang="zh-CN" altLang="en-US" sz="2000" dirty="0" smtClean="0">
                <a:latin typeface="Times New Roman" panose="02020603050405020304" pitchFamily="18" charset="0"/>
              </a:rPr>
              <a:t>，</a:t>
            </a:r>
            <a:r>
              <a:rPr kumimoji="1" lang="en-US" altLang="zh-CN" sz="2000" dirty="0" smtClean="0">
                <a:latin typeface="Times New Roman" panose="02020603050405020304" pitchFamily="18" charset="0"/>
              </a:rPr>
              <a:t>L[2]=&lt;0,102,206&gt;</a:t>
            </a:r>
            <a:endParaRPr kumimoji="1" lang="en-US" altLang="zh-CN" sz="2000" dirty="0" smtClean="0">
              <a:latin typeface="Times New Roman" panose="02020603050405020304" pitchFamily="18" charset="0"/>
            </a:endParaRPr>
          </a:p>
          <a:p>
            <a:pPr lvl="2">
              <a:buNone/>
            </a:pPr>
            <a:r>
              <a:rPr kumimoji="1" lang="en-US" altLang="zh-CN" sz="2000" dirty="0" smtClean="0">
                <a:latin typeface="Times New Roman" panose="02020603050405020304" pitchFamily="18" charset="0"/>
              </a:rPr>
              <a:t>     L[3]=&lt;0,102,201,206,303,407&gt;</a:t>
            </a:r>
            <a:r>
              <a:rPr kumimoji="1" lang="zh-CN" altLang="en-US" sz="2000" dirty="0" smtClean="0">
                <a:latin typeface="Times New Roman" panose="02020603050405020304" pitchFamily="18" charset="0"/>
              </a:rPr>
              <a:t>，</a:t>
            </a:r>
            <a:r>
              <a:rPr kumimoji="1" lang="en-US" altLang="zh-CN" sz="2000" dirty="0" smtClean="0">
                <a:latin typeface="Times New Roman" panose="02020603050405020304" pitchFamily="18" charset="0"/>
              </a:rPr>
              <a:t>L[3]=&lt;0,102,201,303,407&gt;</a:t>
            </a:r>
            <a:endParaRPr kumimoji="1" lang="en-US" altLang="zh-CN" sz="2000" dirty="0" smtClean="0">
              <a:latin typeface="Times New Roman" panose="02020603050405020304" pitchFamily="18" charset="0"/>
            </a:endParaRPr>
          </a:p>
          <a:p>
            <a:pPr lvl="2">
              <a:buNone/>
            </a:pPr>
            <a:r>
              <a:rPr kumimoji="1" lang="en-US" altLang="zh-CN" sz="2000" dirty="0" smtClean="0">
                <a:latin typeface="Times New Roman" panose="02020603050405020304" pitchFamily="18" charset="0"/>
              </a:rPr>
              <a:t>     L[3]=&lt;0,102,201,303&gt;</a:t>
            </a:r>
            <a:endParaRPr kumimoji="1" lang="en-US" altLang="zh-CN" sz="2000" dirty="0" smtClean="0">
              <a:latin typeface="Times New Roman" panose="02020603050405020304" pitchFamily="18" charset="0"/>
            </a:endParaRPr>
          </a:p>
          <a:p>
            <a:pPr lvl="2">
              <a:buNone/>
            </a:pPr>
            <a:r>
              <a:rPr kumimoji="1" lang="en-US" altLang="zh-CN" sz="2000" dirty="0" smtClean="0">
                <a:latin typeface="Times New Roman" panose="02020603050405020304" pitchFamily="18" charset="0"/>
              </a:rPr>
              <a:t>     L[4]=&lt;0,101,102,201,203,302,303,404&gt;</a:t>
            </a:r>
            <a:endParaRPr kumimoji="1" lang="en-US" altLang="zh-CN" sz="2000" dirty="0" smtClean="0">
              <a:latin typeface="Times New Roman" panose="02020603050405020304" pitchFamily="18" charset="0"/>
            </a:endParaRPr>
          </a:p>
          <a:p>
            <a:pPr lvl="2">
              <a:buNone/>
            </a:pPr>
            <a:r>
              <a:rPr kumimoji="1" lang="en-US" altLang="zh-CN" sz="2000" dirty="0" smtClean="0">
                <a:latin typeface="Times New Roman" panose="02020603050405020304" pitchFamily="18" charset="0"/>
              </a:rPr>
              <a:t>     L[4]=&lt;0,101,201,302,404&gt;</a:t>
            </a:r>
            <a:r>
              <a:rPr kumimoji="1" lang="zh-CN" altLang="en-US" sz="2000" dirty="0" smtClean="0">
                <a:latin typeface="Times New Roman" panose="02020603050405020304" pitchFamily="18" charset="0"/>
              </a:rPr>
              <a:t>，</a:t>
            </a:r>
            <a:r>
              <a:rPr kumimoji="1" lang="en-US" altLang="zh-CN" sz="2000" dirty="0" smtClean="0">
                <a:latin typeface="Times New Roman" panose="02020603050405020304" pitchFamily="18" charset="0"/>
              </a:rPr>
              <a:t>L[4]=&lt;0,101,201,302&gt;</a:t>
            </a:r>
            <a:endParaRPr kumimoji="1" lang="en-US" altLang="zh-CN" sz="2000" dirty="0" smtClean="0">
              <a:latin typeface="Times New Roman" panose="02020603050405020304" pitchFamily="18" charset="0"/>
            </a:endParaRPr>
          </a:p>
          <a:p>
            <a:pPr lvl="2"/>
            <a:r>
              <a:rPr kumimoji="1" lang="zh-CN" altLang="en-US" sz="2000" dirty="0" smtClean="0">
                <a:latin typeface="Times New Roman" panose="02020603050405020304" pitchFamily="18" charset="0"/>
              </a:rPr>
              <a:t>算法返回</a:t>
            </a:r>
            <a:r>
              <a:rPr kumimoji="1" lang="en-US" altLang="zh-CN" sz="2000" dirty="0" smtClean="0">
                <a:latin typeface="Times New Roman" panose="02020603050405020304" pitchFamily="18" charset="0"/>
              </a:rPr>
              <a:t>z=302</a:t>
            </a:r>
            <a:r>
              <a:rPr kumimoji="1" lang="zh-CN" altLang="en-US" sz="2000" dirty="0" smtClean="0">
                <a:latin typeface="Times New Roman" panose="02020603050405020304" pitchFamily="18" charset="0"/>
              </a:rPr>
              <a:t>作为近似解。本例最优解为</a:t>
            </a:r>
            <a:r>
              <a:rPr kumimoji="1" lang="en-US" altLang="zh-CN" sz="2000" dirty="0" smtClean="0">
                <a:latin typeface="Times New Roman" panose="02020603050405020304" pitchFamily="18" charset="0"/>
              </a:rPr>
              <a:t>104+102+101=307</a:t>
            </a:r>
            <a:r>
              <a:rPr kumimoji="1" lang="zh-CN" altLang="en-US" sz="2000" dirty="0" smtClean="0">
                <a:latin typeface="Times New Roman" panose="02020603050405020304" pitchFamily="18" charset="0"/>
              </a:rPr>
              <a:t>。近似解的相对误差</a:t>
            </a:r>
            <a:r>
              <a:rPr kumimoji="1" lang="en-US" altLang="zh-CN" sz="2000" dirty="0" smtClean="0">
                <a:latin typeface="Times New Roman" panose="02020603050405020304" pitchFamily="18" charset="0"/>
              </a:rPr>
              <a:t>&lt;2%</a:t>
            </a:r>
            <a:r>
              <a:rPr kumimoji="1" lang="zh-CN" altLang="en-US" sz="2000" dirty="0" smtClean="0">
                <a:latin typeface="Times New Roman" panose="02020603050405020304" pitchFamily="18" charset="0"/>
              </a:rPr>
              <a:t>。</a:t>
            </a:r>
            <a:endParaRPr kumimoji="1" lang="en-US" altLang="zh-CN" sz="2000" dirty="0" smtClean="0">
              <a:latin typeface="Times New Roman" panose="02020603050405020304" pitchFamily="18" charset="0"/>
            </a:endParaRPr>
          </a:p>
          <a:p>
            <a:pPr lvl="2"/>
            <a:r>
              <a:rPr kumimoji="1" lang="zh-CN" altLang="en-US" sz="2000" dirty="0" smtClean="0">
                <a:latin typeface="Times New Roman" panose="02020603050405020304" pitchFamily="18" charset="0"/>
              </a:rPr>
              <a:t>理论上，该近似算法可以保证对任一实例，相对误差</a:t>
            </a:r>
            <a:r>
              <a:rPr kumimoji="1" lang="en-US" altLang="zh-CN" sz="2000" dirty="0" smtClean="0">
                <a:latin typeface="Times New Roman" panose="02020603050405020304" pitchFamily="18" charset="0"/>
              </a:rPr>
              <a:t>&lt;ε</a:t>
            </a:r>
            <a:r>
              <a:rPr kumimoji="1" lang="zh-CN" altLang="en-US" sz="2000" dirty="0" smtClean="0">
                <a:latin typeface="Times New Roman" panose="02020603050405020304" pitchFamily="18" charset="0"/>
              </a:rPr>
              <a:t>。</a:t>
            </a:r>
            <a:endParaRPr kumimoji="1" lang="en-US" altLang="zh-CN" sz="2000" dirty="0" smtClean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000" dirty="0" smtClean="0"/>
              <a:t>子集和问题的近似算法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-71470" y="1142984"/>
            <a:ext cx="9001188" cy="4987941"/>
          </a:xfrm>
        </p:spPr>
        <p:txBody>
          <a:bodyPr/>
          <a:lstStyle/>
          <a:p>
            <a:pPr lvl="1"/>
            <a:r>
              <a:rPr lang="zh-CN" altLang="en-US" sz="2400" dirty="0" smtClean="0"/>
              <a:t>算法</a:t>
            </a:r>
            <a:r>
              <a:rPr lang="en-US" altLang="zh-CN" sz="2400" dirty="0" err="1" smtClean="0"/>
              <a:t>ApproxSubsetSum</a:t>
            </a:r>
            <a:r>
              <a:rPr lang="zh-CN" altLang="en-US" sz="2400" dirty="0" smtClean="0"/>
              <a:t>是完全多项式时间近似格式</a:t>
            </a:r>
            <a:endParaRPr lang="en-US" altLang="zh-CN" sz="2400" dirty="0" smtClean="0"/>
          </a:p>
          <a:p>
            <a:pPr lvl="1"/>
            <a:r>
              <a:rPr lang="zh-CN" altLang="en-US" sz="2400" dirty="0" smtClean="0"/>
              <a:t>证明：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令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P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</a:rPr>
              <a:t>i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是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{x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</a:rPr>
              <a:t>1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,</a:t>
            </a:r>
            <a:r>
              <a:rPr lang="en-US" altLang="zh-CN" sz="2000" dirty="0" smtClean="0">
                <a:ea typeface="楷体_GB2312" pitchFamily="49" charset="-122"/>
              </a:rPr>
              <a:t>…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,x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</a:rPr>
              <a:t>i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}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所有可能的子集和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(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即未经修整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L[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</a:rPr>
              <a:t>i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]),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</a:rPr>
              <a:t>i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=1,</a:t>
            </a:r>
            <a:r>
              <a:rPr lang="en-US" altLang="zh-CN" sz="2000" dirty="0" smtClean="0">
                <a:ea typeface="楷体_GB2312" pitchFamily="49" charset="-122"/>
              </a:rPr>
              <a:t>…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,n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。</a:t>
            </a:r>
            <a:endParaRPr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/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由算法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Trim,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每个不超过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t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的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y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P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1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一定有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xL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[1],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使得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(1-/n)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yxy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.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对于每个不超过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t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的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y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P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2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如果它在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L[1]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中被修整掉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则有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x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1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L[1],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使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(1-/n)yx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1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y,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若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x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1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在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L[2]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中又被修整掉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则有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xL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[2],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使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(1-/n)x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1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xx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1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于是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(1-/n)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2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yxy.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如此类推可得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: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对于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每个不超过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t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的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</a:rPr>
              <a:t>y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P</a:t>
            </a:r>
            <a:r>
              <a:rPr lang="en-US" altLang="zh-CN" sz="2000" baseline="-25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i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 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一定有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xL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[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i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],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使得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(1-/n)</a:t>
            </a:r>
            <a:r>
              <a:rPr lang="en-US" altLang="zh-CN" sz="2000" baseline="30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i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yxy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。</a:t>
            </a:r>
            <a:endParaRPr lang="en-US" altLang="zh-CN" sz="2000" dirty="0" smtClean="0">
              <a:latin typeface="楷体_GB2312" pitchFamily="49" charset="-122"/>
              <a:ea typeface="楷体_GB2312" pitchFamily="49" charset="-122"/>
              <a:sym typeface="Symbol" panose="05050102010706020507" pitchFamily="18" charset="2"/>
            </a:endParaRPr>
          </a:p>
          <a:p>
            <a:pPr lvl="2"/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特别地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, 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算法返回的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L[n]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中的最大值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c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与子集合问题的最优值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c*(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它是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P</a:t>
            </a:r>
            <a:r>
              <a:rPr lang="en-US" altLang="zh-CN" sz="2000" baseline="-25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n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中不超过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t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的最大值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)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，存在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xL</a:t>
            </a:r>
            <a:r>
              <a:rPr lang="en-US" altLang="zh-CN" sz="2000" baseline="-25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n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满足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(1-/n)</a:t>
            </a:r>
            <a:r>
              <a:rPr lang="en-US" altLang="zh-CN" sz="2000" baseline="30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n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c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*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xc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*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。由于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x c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，得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(1-/n)</a:t>
            </a:r>
            <a:r>
              <a:rPr lang="en-US" altLang="zh-CN" sz="2000" baseline="30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n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c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*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cc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*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，但是</a:t>
            </a:r>
            <a:r>
              <a:rPr lang="en-US" altLang="zh-CN" sz="2000" b="1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(1-)(1-/n)</a:t>
            </a:r>
            <a:r>
              <a:rPr lang="en-US" altLang="zh-CN" sz="2000" b="1" baseline="30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n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,(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归纳证明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不难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)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所以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1-c/c*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。即近似解的相对误差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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。</a:t>
            </a:r>
            <a:endParaRPr lang="en-US" altLang="zh-CN" sz="2000" dirty="0" smtClean="0">
              <a:latin typeface="楷体_GB2312" pitchFamily="49" charset="-122"/>
              <a:ea typeface="楷体_GB2312" pitchFamily="49" charset="-122"/>
              <a:sym typeface="Symbol" panose="05050102010706020507" pitchFamily="18" charset="2"/>
            </a:endParaRPr>
          </a:p>
          <a:p>
            <a:pPr lvl="2"/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算法每次对有序表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L[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i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]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所做的合并、修整及删除超过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t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的元素的计算时间为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O(|L[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i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]|),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因此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整个算法的计算时间不会超过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 O(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n|L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[n]|)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。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L[n]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中相继两个元素的比大于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1/(1-/n),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又最大者不超过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t, 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因而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L[n]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中元素的个数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k</a:t>
            </a:r>
            <a:r>
              <a:rPr lang="en-US" altLang="zh-CN" sz="2000" b="1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lnt</a:t>
            </a:r>
            <a:r>
              <a:rPr lang="en-US" altLang="zh-CN" sz="2000" b="1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/</a:t>
            </a:r>
            <a:r>
              <a:rPr lang="en-US" altLang="zh-CN" sz="2000" b="1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ln</a:t>
            </a:r>
            <a:r>
              <a:rPr lang="en-US" altLang="zh-CN" sz="2000" b="1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(1/(1-/n))</a:t>
            </a:r>
            <a:r>
              <a:rPr lang="en-US" altLang="zh-CN" sz="2000" b="1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nt</a:t>
            </a:r>
            <a:r>
              <a:rPr lang="en-US" altLang="zh-CN" sz="2000" b="1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/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 算法复杂度为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O(n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2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/)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。</a:t>
            </a:r>
            <a:endParaRPr lang="zh-CN" altLang="en-US" sz="2000" dirty="0" smtClean="0">
              <a:latin typeface="楷体_GB2312" pitchFamily="49" charset="-122"/>
              <a:ea typeface="楷体_GB2312" pitchFamily="49" charset="-122"/>
              <a:sym typeface="Symbol" panose="05050102010706020507" pitchFamily="18" charset="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000" dirty="0" smtClean="0"/>
              <a:t>近似算法的相关概念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85860"/>
            <a:ext cx="8229600" cy="4845065"/>
          </a:xfrm>
        </p:spPr>
        <p:txBody>
          <a:bodyPr/>
          <a:lstStyle/>
          <a:p>
            <a:pPr lvl="1"/>
            <a:r>
              <a:rPr lang="zh-CN" altLang="en-US" dirty="0" smtClean="0"/>
              <a:t>近似算法的性能</a:t>
            </a:r>
            <a:endParaRPr lang="en-US" altLang="zh-CN" dirty="0" smtClean="0"/>
          </a:p>
          <a:p>
            <a:pPr lvl="2"/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问题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，实例，最优值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F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*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(I)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，算法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A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是一个多项式时间算法产</a:t>
            </a:r>
            <a:endParaRPr lang="en-US" altLang="zh-CN" sz="2000" dirty="0" smtClean="0">
              <a:latin typeface="楷体_GB2312" pitchFamily="49" charset="-122"/>
              <a:ea typeface="楷体_GB2312" pitchFamily="49" charset="-122"/>
              <a:sym typeface="Symbol" panose="05050102010706020507" pitchFamily="18" charset="2"/>
            </a:endParaRPr>
          </a:p>
          <a:p>
            <a:pPr lvl="2">
              <a:buNone/>
            </a:pP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生的可行解的值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F(I)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。</a:t>
            </a:r>
            <a:endParaRPr lang="en-US" altLang="zh-CN" sz="2000" dirty="0" smtClean="0">
              <a:latin typeface="楷体_GB2312" pitchFamily="49" charset="-122"/>
              <a:ea typeface="楷体_GB2312" pitchFamily="49" charset="-122"/>
              <a:sym typeface="Symbol" panose="05050102010706020507" pitchFamily="18" charset="2"/>
            </a:endParaRPr>
          </a:p>
          <a:p>
            <a:pPr lvl="2">
              <a:lnSpc>
                <a:spcPct val="90000"/>
              </a:lnSpc>
              <a:defRPr/>
            </a:pP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绝对近似算法：算法</a:t>
            </a:r>
            <a:r>
              <a:rPr lang="en-US" altLang="zh-CN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A</a:t>
            </a: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称为问题的绝对近似算法，如果对问</a:t>
            </a:r>
            <a:endParaRPr lang="zh-CN" altLang="en-US" sz="2000" dirty="0">
              <a:latin typeface="楷体_GB2312" pitchFamily="49" charset="-122"/>
              <a:ea typeface="楷体_GB2312" pitchFamily="49" charset="-122"/>
              <a:sym typeface="Symbol" panose="05050102010706020507" pitchFamily="18" charset="2"/>
            </a:endParaRPr>
          </a:p>
          <a:p>
            <a:pPr lvl="2">
              <a:lnSpc>
                <a:spcPct val="90000"/>
              </a:lnSpc>
              <a:buNone/>
              <a:defRPr/>
            </a:pP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题的每个实例</a:t>
            </a:r>
            <a:r>
              <a:rPr lang="en-US" altLang="zh-CN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I</a:t>
            </a: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，有 </a:t>
            </a:r>
            <a:r>
              <a:rPr lang="en-US" altLang="zh-CN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|F</a:t>
            </a:r>
            <a:r>
              <a:rPr lang="en-US" altLang="zh-CN" sz="2000" baseline="30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*</a:t>
            </a:r>
            <a:r>
              <a:rPr lang="en-US" altLang="zh-CN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(I)F(I)|k</a:t>
            </a: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，其中，</a:t>
            </a:r>
            <a:r>
              <a:rPr lang="en-US" altLang="zh-CN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k</a:t>
            </a: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是常数。                             </a:t>
            </a:r>
            <a:endParaRPr lang="zh-CN" altLang="en-US" sz="2000" dirty="0">
              <a:latin typeface="楷体_GB2312" pitchFamily="49" charset="-122"/>
              <a:ea typeface="楷体_GB2312" pitchFamily="49" charset="-122"/>
              <a:sym typeface="Symbol" panose="05050102010706020507" pitchFamily="18" charset="2"/>
            </a:endParaRPr>
          </a:p>
          <a:p>
            <a:pPr lvl="2">
              <a:lnSpc>
                <a:spcPct val="90000"/>
              </a:lnSpc>
              <a:defRPr/>
            </a:pP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相对近似算法：算法</a:t>
            </a:r>
            <a:r>
              <a:rPr lang="en-US" altLang="zh-CN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A</a:t>
            </a: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称为问题的相对近似算法，如果对问</a:t>
            </a:r>
            <a:endParaRPr lang="zh-CN" altLang="en-US" sz="2000" dirty="0">
              <a:latin typeface="楷体_GB2312" pitchFamily="49" charset="-122"/>
              <a:ea typeface="楷体_GB2312" pitchFamily="49" charset="-122"/>
              <a:sym typeface="Symbol" panose="05050102010706020507" pitchFamily="18" charset="2"/>
            </a:endParaRPr>
          </a:p>
          <a:p>
            <a:pPr lvl="2">
              <a:lnSpc>
                <a:spcPct val="90000"/>
              </a:lnSpc>
              <a:buNone/>
              <a:defRPr/>
            </a:pP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题的每个实例</a:t>
            </a:r>
            <a:r>
              <a:rPr lang="en-US" altLang="zh-CN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I</a:t>
            </a: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，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有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r</a:t>
            </a:r>
            <a:r>
              <a:rPr lang="en-US" altLang="zh-CN" sz="2000" baseline="-25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A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(I)=max(F(I)/F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*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(I),F</a:t>
            </a:r>
            <a:r>
              <a:rPr lang="en-US" altLang="zh-CN" sz="2000" baseline="30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*</a:t>
            </a:r>
            <a:r>
              <a:rPr lang="en-US" altLang="zh-CN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I)/F(I)</a:t>
            </a:r>
            <a:r>
              <a:rPr lang="en-US" altLang="zh-CN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(n)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，</a:t>
            </a:r>
            <a:endParaRPr lang="en-US" altLang="zh-CN" sz="2000" dirty="0" smtClean="0">
              <a:latin typeface="楷体_GB2312" pitchFamily="49" charset="-122"/>
              <a:ea typeface="楷体_GB2312" pitchFamily="49" charset="-122"/>
              <a:sym typeface="Symbol" panose="05050102010706020507" pitchFamily="18" charset="2"/>
            </a:endParaRPr>
          </a:p>
          <a:p>
            <a:pPr lvl="2">
              <a:lnSpc>
                <a:spcPct val="90000"/>
              </a:lnSpc>
              <a:buNone/>
              <a:defRPr/>
            </a:pP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其中，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</a:t>
            </a:r>
            <a:r>
              <a:rPr lang="en-US" altLang="zh-CN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(n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)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是</a:t>
            </a:r>
            <a:r>
              <a:rPr lang="en-US" altLang="zh-CN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I</a:t>
            </a: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的规模</a:t>
            </a:r>
            <a:r>
              <a:rPr lang="en-US" altLang="zh-CN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n</a:t>
            </a: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的函数</a:t>
            </a:r>
            <a:r>
              <a:rPr lang="en-US" altLang="zh-CN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</a:t>
            </a: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一般是多项式</a:t>
            </a:r>
            <a:r>
              <a:rPr lang="en-US" altLang="zh-CN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)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。称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</a:t>
            </a:r>
            <a:r>
              <a:rPr lang="en-US" altLang="zh-CN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n)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为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A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的近似</a:t>
            </a:r>
            <a:endParaRPr lang="en-US" altLang="zh-CN" sz="2000" dirty="0" smtClean="0">
              <a:latin typeface="楷体_GB2312" pitchFamily="49" charset="-122"/>
              <a:ea typeface="楷体_GB2312" pitchFamily="49" charset="-122"/>
              <a:sym typeface="Symbol" panose="05050102010706020507" pitchFamily="18" charset="2"/>
            </a:endParaRPr>
          </a:p>
          <a:p>
            <a:pPr lvl="2">
              <a:lnSpc>
                <a:spcPct val="90000"/>
              </a:lnSpc>
              <a:buNone/>
              <a:defRPr/>
            </a:pP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比，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A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为</a:t>
            </a:r>
            <a:r>
              <a:rPr lang="en-US" altLang="zh-CN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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近似算法。</a:t>
            </a:r>
            <a:endParaRPr lang="zh-CN" altLang="en-US" sz="2000" dirty="0">
              <a:latin typeface="楷体_GB2312" pitchFamily="49" charset="-122"/>
              <a:ea typeface="楷体_GB2312" pitchFamily="49" charset="-122"/>
              <a:sym typeface="Symbol" panose="05050102010706020507" pitchFamily="18" charset="2"/>
            </a:endParaRPr>
          </a:p>
          <a:p>
            <a:pPr lvl="2">
              <a:lnSpc>
                <a:spcPct val="90000"/>
              </a:lnSpc>
              <a:defRPr/>
            </a:pP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近似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格式：</a:t>
            </a:r>
            <a:r>
              <a:rPr lang="en-US" altLang="zh-CN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A()</a:t>
            </a: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称为问题的近似格式，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如果对每个</a:t>
            </a: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给定的</a:t>
            </a:r>
            <a:r>
              <a:rPr lang="en-US" altLang="zh-CN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&gt;0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和实例</a:t>
            </a:r>
            <a:r>
              <a:rPr lang="en-US" altLang="zh-CN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I</a:t>
            </a: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，算法</a:t>
            </a:r>
            <a:r>
              <a:rPr lang="en-US" altLang="zh-CN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A()</a:t>
            </a: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产生一个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满足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|F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*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-F|/F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*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 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的</a:t>
            </a: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可行解。</a:t>
            </a:r>
            <a:endParaRPr lang="en-US" altLang="zh-CN" sz="2000" dirty="0">
              <a:latin typeface="楷体_GB2312" pitchFamily="49" charset="-122"/>
              <a:ea typeface="楷体_GB2312" pitchFamily="49" charset="-122"/>
              <a:sym typeface="Symbol" panose="05050102010706020507" pitchFamily="18" charset="2"/>
            </a:endParaRPr>
          </a:p>
          <a:p>
            <a:pPr lvl="2">
              <a:lnSpc>
                <a:spcPct val="90000"/>
              </a:lnSpc>
              <a:defRPr/>
            </a:pP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多项式时间近似格式：对于任意给定的</a:t>
            </a:r>
            <a:r>
              <a:rPr lang="en-US" altLang="zh-CN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&gt;0</a:t>
            </a: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，计算时间是问题</a:t>
            </a:r>
            <a:endParaRPr lang="zh-CN" altLang="en-US" sz="2000" dirty="0">
              <a:latin typeface="楷体_GB2312" pitchFamily="49" charset="-122"/>
              <a:ea typeface="楷体_GB2312" pitchFamily="49" charset="-122"/>
              <a:sym typeface="Symbol" panose="05050102010706020507" pitchFamily="18" charset="2"/>
            </a:endParaRPr>
          </a:p>
          <a:p>
            <a:pPr marL="679450" lvl="2" indent="0">
              <a:lnSpc>
                <a:spcPct val="90000"/>
              </a:lnSpc>
              <a:buNone/>
              <a:defRPr/>
            </a:pP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规模的多项式；</a:t>
            </a:r>
            <a:endParaRPr lang="zh-CN" altLang="en-US" sz="2000" dirty="0">
              <a:latin typeface="楷体_GB2312" pitchFamily="49" charset="-122"/>
              <a:ea typeface="楷体_GB2312" pitchFamily="49" charset="-122"/>
              <a:sym typeface="Symbol" panose="05050102010706020507" pitchFamily="18" charset="2"/>
            </a:endParaRPr>
          </a:p>
          <a:p>
            <a:pPr lvl="2">
              <a:lnSpc>
                <a:spcPct val="90000"/>
              </a:lnSpc>
              <a:defRPr/>
            </a:pP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完全多项式时间格式：计算时间是问题规模和</a:t>
            </a:r>
            <a:r>
              <a:rPr lang="en-US" altLang="zh-CN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1/</a:t>
            </a:r>
            <a:r>
              <a:rPr lang="zh-CN" altLang="en-US" sz="2000" dirty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的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多项式。</a:t>
            </a:r>
            <a:endParaRPr lang="zh-CN" altLang="en-US" sz="2000" dirty="0">
              <a:latin typeface="楷体_GB2312" pitchFamily="49" charset="-122"/>
              <a:ea typeface="楷体_GB2312" pitchFamily="49" charset="-122"/>
              <a:sym typeface="Symbol" panose="05050102010706020507" pitchFamily="18" charset="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3" name="图片 2" descr="mmexport163758308720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3215" y="189230"/>
            <a:ext cx="8400415" cy="657987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000" dirty="0" smtClean="0"/>
              <a:t>近似算法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28736"/>
            <a:ext cx="8229600" cy="4702189"/>
          </a:xfrm>
        </p:spPr>
        <p:txBody>
          <a:bodyPr/>
          <a:lstStyle/>
          <a:p>
            <a:r>
              <a:rPr lang="en-US" altLang="zh-CN" sz="2800" dirty="0" smtClean="0"/>
              <a:t>10.4 </a:t>
            </a:r>
            <a:r>
              <a:rPr lang="zh-CN" altLang="en-US" sz="2800" dirty="0" smtClean="0"/>
              <a:t>顶点覆盖问题的近似算法</a:t>
            </a:r>
            <a:endParaRPr lang="en-US" altLang="zh-CN" sz="2800" dirty="0" smtClean="0"/>
          </a:p>
          <a:p>
            <a:pPr lvl="1"/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问题描述：无向图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G=(V,E)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的顶点覆盖是它的顶点集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V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的一个子集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V</a:t>
            </a:r>
            <a:r>
              <a:rPr kumimoji="1" lang="en-US" altLang="zh-CN" sz="2000" dirty="0" smtClean="0"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'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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V，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使得若(</a:t>
            </a:r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</a:rPr>
              <a:t>u,v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)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是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G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的一条边，则</a:t>
            </a:r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</a:rPr>
              <a:t>v∈V</a:t>
            </a:r>
            <a:r>
              <a:rPr kumimoji="1"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'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或</a:t>
            </a:r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</a:rPr>
              <a:t>u∈V</a:t>
            </a:r>
            <a:r>
              <a:rPr kumimoji="1"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'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。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顶点覆盖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V</a:t>
            </a:r>
            <a:r>
              <a:rPr kumimoji="1"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'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的大小是它所包含的顶点个数|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V</a:t>
            </a:r>
            <a:r>
              <a:rPr kumimoji="1"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'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|。</a:t>
            </a:r>
            <a:r>
              <a:rPr kumimoji="1" lang="zh-CN" altLang="zh-CN" sz="2000" dirty="0" smtClean="0">
                <a:latin typeface="楷体_GB2312" pitchFamily="49" charset="-122"/>
                <a:ea typeface="楷体_GB2312" pitchFamily="49" charset="-122"/>
              </a:rPr>
              <a:t>求最小覆盖。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 </a:t>
            </a:r>
            <a:endParaRPr kumimoji="1" lang="zh-CN" altLang="en-US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1"/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</a:rPr>
              <a:t>VertexSet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 </a:t>
            </a:r>
            <a:r>
              <a:rPr kumimoji="1" lang="en-US" altLang="zh-CN" sz="2000" b="1" dirty="0" err="1" smtClean="0">
                <a:latin typeface="楷体_GB2312" pitchFamily="49" charset="-122"/>
                <a:ea typeface="楷体_GB2312" pitchFamily="49" charset="-122"/>
              </a:rPr>
              <a:t>approxVertexCover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( Graph g )</a:t>
            </a:r>
            <a:endParaRPr kumimoji="1"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1" algn="just">
              <a:buNone/>
            </a:pP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     { </a:t>
            </a:r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</a:rPr>
              <a:t>cset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=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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；</a:t>
            </a:r>
            <a:endParaRPr kumimoji="1"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1" algn="just">
              <a:buNone/>
            </a:pP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       e1=</a:t>
            </a:r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</a:rPr>
              <a:t>g.e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；</a:t>
            </a:r>
            <a:endParaRPr kumimoji="1"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1" algn="just">
              <a:buNone/>
            </a:pP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       while (e1!= 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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) {</a:t>
            </a:r>
            <a:endParaRPr kumimoji="1"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1" algn="just">
              <a:buNone/>
            </a:pP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         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从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e1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中任取一条边(</a:t>
            </a:r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</a:rPr>
              <a:t>u,v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)；</a:t>
            </a:r>
            <a:endParaRPr kumimoji="1"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1" algn="just">
              <a:buNone/>
            </a:pP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         </a:t>
            </a:r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</a:rPr>
              <a:t>cset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=</a:t>
            </a:r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</a:rPr>
              <a:t>cset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∪{</a:t>
            </a:r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</a:rPr>
              <a:t>u,v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}；</a:t>
            </a:r>
            <a:endParaRPr kumimoji="1"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1" algn="just">
              <a:buNone/>
            </a:pP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         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从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e1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中删去与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u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和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v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相关联的所有边；</a:t>
            </a:r>
            <a:endParaRPr kumimoji="1" lang="zh-CN" altLang="en-US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1" algn="just">
              <a:buNone/>
            </a:pP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       } </a:t>
            </a:r>
            <a:endParaRPr kumimoji="1"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1" algn="just">
              <a:buNone/>
            </a:pP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     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 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return </a:t>
            </a:r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</a:rPr>
              <a:t>cset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; } </a:t>
            </a:r>
            <a:endParaRPr kumimoji="1" lang="zh-CN" altLang="en-US" sz="2000" dirty="0" smtClean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4" name="AutoShape 14"/>
          <p:cNvSpPr>
            <a:spLocks noChangeArrowheads="1"/>
          </p:cNvSpPr>
          <p:nvPr/>
        </p:nvSpPr>
        <p:spPr bwMode="auto">
          <a:xfrm>
            <a:off x="5967442" y="3048000"/>
            <a:ext cx="2819400" cy="2895600"/>
          </a:xfrm>
          <a:prstGeom prst="wedgeRoundRectCallout">
            <a:avLst>
              <a:gd name="adj1" fmla="val -98931"/>
              <a:gd name="adj2" fmla="val -33278"/>
              <a:gd name="adj3" fmla="val 16667"/>
            </a:avLst>
          </a:prstGeom>
          <a:solidFill>
            <a:schemeClr val="bg1"/>
          </a:solidFill>
          <a:ln w="6350">
            <a:solidFill>
              <a:schemeClr val="hlink"/>
            </a:solidFill>
            <a:miter lim="800000"/>
          </a:ln>
        </p:spPr>
        <p:txBody>
          <a:bodyPr anchor="ctr"/>
          <a:lstStyle/>
          <a:p>
            <a:r>
              <a:rPr lang="en-US" altLang="zh-CN" sz="2000" b="1">
                <a:solidFill>
                  <a:schemeClr val="accent2"/>
                </a:solidFill>
                <a:latin typeface="宋体" panose="02010600030101010101" pitchFamily="2" charset="-122"/>
              </a:rPr>
              <a:t>  </a:t>
            </a:r>
            <a:r>
              <a:rPr lang="en-US" altLang="zh-CN" sz="2000" b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Cset</a:t>
            </a:r>
            <a:r>
              <a:rPr lang="zh-CN" altLang="en-US" sz="2000" b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用来存储顶点覆盖中的各顶点。初始为空，不断从边集</a:t>
            </a:r>
            <a:r>
              <a:rPr lang="en-US" altLang="zh-CN" sz="2000" b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e1</a:t>
            </a:r>
            <a:r>
              <a:rPr lang="zh-CN" altLang="en-US" sz="2000" b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中选取一边(</a:t>
            </a:r>
            <a:r>
              <a:rPr lang="en-US" altLang="zh-CN" sz="2000" b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u,v)，</a:t>
            </a:r>
            <a:r>
              <a:rPr lang="zh-CN" altLang="en-US" sz="2000" b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将边的端点加入</a:t>
            </a:r>
            <a:r>
              <a:rPr lang="en-US" altLang="zh-CN" sz="2000" b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cset</a:t>
            </a:r>
            <a:r>
              <a:rPr lang="zh-CN" altLang="en-US" sz="2000" b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中，并将</a:t>
            </a:r>
            <a:r>
              <a:rPr lang="en-US" altLang="zh-CN" sz="2000" b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e1</a:t>
            </a:r>
            <a:r>
              <a:rPr lang="zh-CN" altLang="en-US" sz="2000" b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中已被</a:t>
            </a:r>
            <a:r>
              <a:rPr lang="en-US" altLang="zh-CN" sz="2000" b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u</a:t>
            </a:r>
            <a:r>
              <a:rPr lang="zh-CN" altLang="en-US" sz="2000" b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和</a:t>
            </a:r>
            <a:r>
              <a:rPr lang="en-US" altLang="zh-CN" sz="2000" b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v</a:t>
            </a:r>
            <a:r>
              <a:rPr lang="zh-CN" altLang="en-US" sz="2000" b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覆盖的边删去，直至</a:t>
            </a:r>
            <a:r>
              <a:rPr lang="en-US" altLang="zh-CN" sz="2000" b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cset</a:t>
            </a:r>
            <a:r>
              <a:rPr lang="zh-CN" altLang="en-US" sz="2000" b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已覆盖所有边。即</a:t>
            </a:r>
            <a:r>
              <a:rPr lang="en-US" altLang="zh-CN" sz="2000" b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e1</a:t>
            </a:r>
            <a:r>
              <a:rPr lang="zh-CN" altLang="en-US" sz="2000" b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为空。 </a:t>
            </a:r>
            <a:endParaRPr lang="zh-CN" altLang="en-US" sz="2000" b="1">
              <a:solidFill>
                <a:srgbClr val="000000"/>
              </a:solidFill>
              <a:latin typeface="仿宋_GB2312" pitchFamily="49" charset="-122"/>
              <a:ea typeface="仿宋_GB2312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000" dirty="0" smtClean="0"/>
              <a:t>顶点覆盖问题的近似算法</a:t>
            </a:r>
            <a:endParaRPr lang="zh-CN" altLang="en-US" sz="4000" dirty="0"/>
          </a:p>
        </p:txBody>
      </p:sp>
      <p:pic>
        <p:nvPicPr>
          <p:cNvPr id="4" name="Picture 4" descr="t91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533400" y="1614506"/>
            <a:ext cx="5410200" cy="445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AutoShape 6"/>
          <p:cNvSpPr>
            <a:spLocks noChangeArrowheads="1"/>
          </p:cNvSpPr>
          <p:nvPr/>
        </p:nvSpPr>
        <p:spPr bwMode="auto">
          <a:xfrm>
            <a:off x="6053166" y="1852626"/>
            <a:ext cx="2590800" cy="3505200"/>
          </a:xfrm>
          <a:prstGeom prst="wedgeRoundRectCallout">
            <a:avLst>
              <a:gd name="adj1" fmla="val -72426"/>
              <a:gd name="adj2" fmla="val -20926"/>
              <a:gd name="adj3" fmla="val 16667"/>
            </a:avLst>
          </a:prstGeom>
          <a:solidFill>
            <a:schemeClr val="bg1"/>
          </a:solidFill>
          <a:ln w="6350">
            <a:solidFill>
              <a:schemeClr val="hlink"/>
            </a:solidFill>
            <a:miter lim="800000"/>
          </a:ln>
        </p:spPr>
        <p:txBody>
          <a:bodyPr anchor="ctr"/>
          <a:lstStyle/>
          <a:p>
            <a:pPr algn="l"/>
            <a:r>
              <a:rPr lang="zh-CN" altLang="en-US" sz="2000" b="1" dirty="0">
                <a:solidFill>
                  <a:schemeClr val="accent2"/>
                </a:solidFill>
                <a:latin typeface="宋体" panose="02010600030101010101" pitchFamily="2" charset="-122"/>
              </a:rPr>
              <a:t>  </a:t>
            </a:r>
            <a:r>
              <a:rPr lang="zh-CN" altLang="en-US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图(</a:t>
            </a:r>
            <a:r>
              <a:rPr lang="en-US" altLang="zh-CN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a)～(e)</a:t>
            </a:r>
            <a:r>
              <a:rPr lang="zh-CN" altLang="en-US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说明了算法的运行过程及结果。(</a:t>
            </a:r>
            <a:r>
              <a:rPr lang="en-US" altLang="zh-CN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e)</a:t>
            </a:r>
            <a:r>
              <a:rPr lang="zh-CN" altLang="en-US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表示算法产生的近似最优顶点覆盖</a:t>
            </a:r>
            <a:r>
              <a:rPr lang="en-US" altLang="zh-CN" sz="2000" b="1" dirty="0" err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cset</a:t>
            </a:r>
            <a:r>
              <a:rPr lang="en-US" altLang="zh-CN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，</a:t>
            </a:r>
            <a:r>
              <a:rPr lang="zh-CN" altLang="en-US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它由</a:t>
            </a:r>
            <a:r>
              <a:rPr lang="zh-CN" altLang="en-US" sz="2000" b="1" dirty="0" smtClean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顶点</a:t>
            </a:r>
            <a:r>
              <a:rPr lang="en-US" altLang="zh-CN" sz="2000" b="1" dirty="0" err="1" smtClean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b,c,d,e,f,g</a:t>
            </a:r>
            <a:r>
              <a:rPr lang="zh-CN" altLang="en-US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所组成。(</a:t>
            </a:r>
            <a:r>
              <a:rPr lang="en-US" altLang="zh-CN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f)</a:t>
            </a:r>
            <a:r>
              <a:rPr lang="zh-CN" altLang="en-US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是图</a:t>
            </a:r>
            <a:r>
              <a:rPr lang="en-US" altLang="zh-CN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G</a:t>
            </a:r>
            <a:r>
              <a:rPr lang="zh-CN" altLang="en-US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的一个最小顶点覆盖，它只含有3个顶点：</a:t>
            </a:r>
            <a:r>
              <a:rPr lang="en-US" altLang="zh-CN" sz="2000" b="1" dirty="0" err="1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b,d</a:t>
            </a:r>
            <a:r>
              <a:rPr lang="zh-CN" altLang="en-US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和</a:t>
            </a:r>
            <a:r>
              <a:rPr lang="en-US" altLang="zh-CN" sz="2000" b="1" dirty="0">
                <a:solidFill>
                  <a:srgbClr val="000000"/>
                </a:solidFill>
                <a:latin typeface="仿宋_GB2312" pitchFamily="49" charset="-122"/>
                <a:ea typeface="仿宋_GB2312" pitchFamily="49" charset="-122"/>
              </a:rPr>
              <a:t>e。</a:t>
            </a:r>
            <a:r>
              <a:rPr lang="en-US" altLang="zh-CN" sz="2000" b="1" dirty="0">
                <a:solidFill>
                  <a:srgbClr val="000000"/>
                </a:solidFill>
                <a:latin typeface="宋体" panose="02010600030101010101" pitchFamily="2" charset="-122"/>
              </a:rPr>
              <a:t> </a:t>
            </a:r>
            <a:r>
              <a:rPr lang="zh-CN" altLang="en-US" sz="2000" b="1" dirty="0">
                <a:solidFill>
                  <a:srgbClr val="000000"/>
                </a:solidFill>
                <a:latin typeface="宋体" panose="02010600030101010101" pitchFamily="2" charset="-122"/>
              </a:rPr>
              <a:t> </a:t>
            </a:r>
            <a:endParaRPr lang="zh-CN" altLang="en-US" sz="2000" b="1" dirty="0">
              <a:solidFill>
                <a:srgbClr val="000000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400" dirty="0" smtClean="0"/>
              <a:t>顶点覆盖问题的近似算法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sz="2400" dirty="0" smtClean="0">
                <a:latin typeface="楷体_GB2312" pitchFamily="49" charset="-122"/>
                <a:ea typeface="楷体_GB2312" pitchFamily="49" charset="-122"/>
              </a:rPr>
              <a:t>算法</a:t>
            </a:r>
            <a:r>
              <a:rPr lang="en-US" altLang="zh-CN" sz="2400" b="1" dirty="0" err="1" smtClean="0">
                <a:latin typeface="楷体_GB2312" pitchFamily="49" charset="-122"/>
                <a:ea typeface="楷体_GB2312" pitchFamily="49" charset="-122"/>
              </a:rPr>
              <a:t>approxVertexCover</a:t>
            </a:r>
            <a:r>
              <a:rPr lang="zh-CN" altLang="en-US" sz="2400" dirty="0" smtClean="0">
                <a:latin typeface="楷体_GB2312" pitchFamily="49" charset="-122"/>
                <a:ea typeface="楷体_GB2312" pitchFamily="49" charset="-122"/>
              </a:rPr>
              <a:t>的近似比为2</a:t>
            </a:r>
            <a:endParaRPr lang="en-US" altLang="zh-CN" sz="2400" dirty="0" smtClean="0">
              <a:latin typeface="楷体_GB2312" pitchFamily="49" charset="-122"/>
              <a:ea typeface="楷体_GB2312" pitchFamily="49" charset="-122"/>
            </a:endParaRPr>
          </a:p>
          <a:p>
            <a:pPr lvl="1"/>
            <a:r>
              <a:rPr lang="zh-CN" altLang="en-US" sz="2400" dirty="0" smtClean="0">
                <a:latin typeface="楷体_GB2312" pitchFamily="49" charset="-122"/>
                <a:ea typeface="楷体_GB2312" pitchFamily="49" charset="-122"/>
              </a:rPr>
              <a:t>证明：</a:t>
            </a:r>
            <a:endParaRPr lang="en-US" altLang="zh-CN" sz="2400" dirty="0" smtClean="0">
              <a:latin typeface="楷体_GB2312" pitchFamily="49" charset="-122"/>
              <a:ea typeface="楷体_GB2312" pitchFamily="49" charset="-122"/>
            </a:endParaRPr>
          </a:p>
          <a:p>
            <a:pPr lvl="2"/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记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A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为算法选出的边的集合，由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A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的选取规则可知，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A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中任何两条边没有公共端点。</a:t>
            </a:r>
            <a:endParaRPr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/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算法终止时，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|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</a:rPr>
              <a:t>cset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|=2|A|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。</a:t>
            </a:r>
            <a:endParaRPr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/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图的任一顶点覆盖，一定包含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A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的各条边的至少一个端顶点，设最小顶点覆盖为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</a:rPr>
              <a:t>cset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*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，则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|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</a:rPr>
              <a:t>cset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*|&gt;=|A|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。</a:t>
            </a:r>
            <a:endParaRPr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/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得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|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</a:rPr>
              <a:t>cset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|&lt;=2|A|&lt;=2|cset*|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/>
              </a:rPr>
              <a:t>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/>
              </a:rPr>
              <a:t>=|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/>
              </a:rPr>
              <a:t>cset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/>
              </a:rPr>
              <a:t>|/|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/>
              </a:rPr>
              <a:t>cset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/>
              </a:rPr>
              <a:t>*|&lt;=2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/>
              </a:rPr>
              <a:t>，证毕。</a:t>
            </a:r>
            <a:endParaRPr lang="zh-CN" altLang="en-US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1"/>
            <a:endParaRPr lang="zh-CN" alt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000" dirty="0" smtClean="0"/>
              <a:t>近似算法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158" y="1500174"/>
            <a:ext cx="8229600" cy="4630751"/>
          </a:xfrm>
        </p:spPr>
        <p:txBody>
          <a:bodyPr/>
          <a:lstStyle/>
          <a:p>
            <a:r>
              <a:rPr lang="en-US" altLang="zh-CN" sz="2800" dirty="0" smtClean="0"/>
              <a:t>10.5 </a:t>
            </a:r>
            <a:r>
              <a:rPr lang="zh-CN" altLang="en-US" sz="2800" dirty="0" smtClean="0"/>
              <a:t>货郎</a:t>
            </a:r>
            <a:r>
              <a:rPr lang="zh-CN" altLang="en-US" sz="2800" dirty="0" smtClean="0">
                <a:ea typeface="楷体_GB2312" pitchFamily="49" charset="-122"/>
              </a:rPr>
              <a:t>问题的近似算法</a:t>
            </a:r>
            <a:endParaRPr lang="en-US" altLang="zh-CN" sz="2800" dirty="0" smtClean="0">
              <a:ea typeface="楷体_GB2312" pitchFamily="49" charset="-122"/>
            </a:endParaRPr>
          </a:p>
          <a:p>
            <a:pPr lvl="1"/>
            <a:r>
              <a:rPr kumimoji="1" lang="zh-CN" altLang="en-US" sz="2400" dirty="0" smtClean="0">
                <a:latin typeface="楷体_GB2312" pitchFamily="49" charset="-122"/>
                <a:ea typeface="楷体_GB2312" pitchFamily="49" charset="-122"/>
              </a:rPr>
              <a:t>货郎问题是不可近似的，但有一些特殊性质：</a:t>
            </a:r>
            <a:endParaRPr kumimoji="1" lang="zh-CN" altLang="en-US" sz="2400" dirty="0" smtClean="0">
              <a:latin typeface="楷体_GB2312" pitchFamily="49" charset="-122"/>
              <a:ea typeface="楷体_GB2312" pitchFamily="49" charset="-122"/>
            </a:endParaRPr>
          </a:p>
          <a:p>
            <a:pPr lvl="2"/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费用函数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c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往往具有三角不等式性质，即对任意的3个顶点</a:t>
            </a:r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</a:rPr>
              <a:t>u,v,w∈V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，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有：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c(</a:t>
            </a:r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</a:rPr>
              <a:t>u,w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)≤c(</a:t>
            </a:r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</a:rPr>
              <a:t>u,v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)+c(</a:t>
            </a:r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</a:rPr>
              <a:t>v,w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)。</a:t>
            </a:r>
            <a:endParaRPr kumimoji="1"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/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当图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G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中的顶点就是平面上的点，任意2顶点间的费用就是这2点间的欧氏距离时，费用函数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c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就具有三角不等式性质。</a:t>
            </a:r>
            <a:endParaRPr kumimoji="1"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1"/>
            <a:r>
              <a:rPr kumimoji="1" lang="zh-CN" altLang="en-US" sz="2400" dirty="0" smtClean="0">
                <a:latin typeface="楷体_GB2312" pitchFamily="49" charset="-122"/>
                <a:ea typeface="楷体_GB2312" pitchFamily="49" charset="-122"/>
              </a:rPr>
              <a:t>最临近法</a:t>
            </a:r>
            <a:r>
              <a:rPr kumimoji="1" lang="en-US" altLang="zh-CN" sz="2400" dirty="0" smtClean="0">
                <a:latin typeface="楷体_GB2312" pitchFamily="49" charset="-122"/>
                <a:ea typeface="楷体_GB2312" pitchFamily="49" charset="-122"/>
              </a:rPr>
              <a:t>(NN):</a:t>
            </a:r>
            <a:endParaRPr kumimoji="1" lang="en-US" altLang="zh-CN" sz="2400" dirty="0" smtClean="0">
              <a:latin typeface="楷体_GB2312" pitchFamily="49" charset="-122"/>
              <a:ea typeface="楷体_GB2312" pitchFamily="49" charset="-122"/>
            </a:endParaRPr>
          </a:p>
          <a:p>
            <a:pPr lvl="2"/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从任一城市开始，每一步去离当前所在城市最近的尚未到达的城市作为下一个城市。若这样的城市多个，任选一个。直至遍历所有城市回到出发城市。</a:t>
            </a:r>
            <a:endParaRPr kumimoji="1"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/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这是最易想到的一种贪心策略。但近似性能并不好，对具有三</a:t>
            </a:r>
            <a:endParaRPr kumimoji="1"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/>
            <a:endParaRPr kumimoji="1" lang="en-US" altLang="zh-CN" sz="800" dirty="0" smtClean="0">
              <a:latin typeface="楷体_GB2312" pitchFamily="49" charset="-122"/>
              <a:ea typeface="楷体_GB2312" pitchFamily="49" charset="-122"/>
            </a:endParaRPr>
          </a:p>
          <a:p>
            <a:pPr lvl="2">
              <a:buNone/>
            </a:pP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   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角不等式的货郎问题，               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≤NN(I)≤              </a:t>
            </a:r>
            <a:endParaRPr kumimoji="1" lang="zh-CN" altLang="en-US" sz="2000" dirty="0" smtClean="0">
              <a:latin typeface="楷体_GB2312" pitchFamily="49" charset="-122"/>
              <a:ea typeface="楷体_GB2312" pitchFamily="49" charset="-122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7000892" y="5572140"/>
          <a:ext cx="1785950" cy="5715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1" name="公式" r:id="rId1" imgW="32308800" imgH="9448800" progId="Equation.3">
                  <p:embed/>
                </p:oleObj>
              </mc:Choice>
              <mc:Fallback>
                <p:oleObj name="公式" r:id="rId1" imgW="32308800" imgH="9448800" progId="Equation.3">
                  <p:embed/>
                  <p:pic>
                    <p:nvPicPr>
                      <p:cNvPr id="0" name="图片 5120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000892" y="5572140"/>
                        <a:ext cx="1785950" cy="571504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3929058" y="5572140"/>
          <a:ext cx="2071702" cy="5715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2" name="公式" r:id="rId3" imgW="36880800" imgH="9448800" progId="Equation.3">
                  <p:embed/>
                </p:oleObj>
              </mc:Choice>
              <mc:Fallback>
                <p:oleObj name="公式" r:id="rId3" imgW="36880800" imgH="9448800" progId="Equation.3">
                  <p:embed/>
                  <p:pic>
                    <p:nvPicPr>
                      <p:cNvPr id="0" name="图片 5121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29058" y="5572140"/>
                        <a:ext cx="2071702" cy="571504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000" dirty="0" smtClean="0"/>
              <a:t>货郎</a:t>
            </a:r>
            <a:r>
              <a:rPr lang="zh-CN" altLang="en-US" sz="4000" dirty="0" smtClean="0">
                <a:ea typeface="楷体_GB2312" pitchFamily="49" charset="-122"/>
              </a:rPr>
              <a:t>问题的近似算法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dirty="0" smtClean="0"/>
              <a:t>最小生成树法</a:t>
            </a:r>
            <a:endParaRPr lang="en-US" altLang="zh-CN" dirty="0" smtClean="0"/>
          </a:p>
          <a:p>
            <a:pPr lvl="2" algn="just"/>
            <a:r>
              <a:rPr kumimoji="1" lang="en-US" altLang="zh-CN" sz="2400" dirty="0" smtClean="0">
                <a:latin typeface="楷体_GB2312" pitchFamily="49" charset="-122"/>
                <a:ea typeface="楷体_GB2312" pitchFamily="49" charset="-122"/>
              </a:rPr>
              <a:t>void </a:t>
            </a:r>
            <a:r>
              <a:rPr kumimoji="1" lang="en-US" altLang="zh-CN" sz="2400" b="1" dirty="0" err="1" smtClean="0">
                <a:latin typeface="楷体_GB2312" pitchFamily="49" charset="-122"/>
                <a:ea typeface="楷体_GB2312" pitchFamily="49" charset="-122"/>
              </a:rPr>
              <a:t>approxTSP</a:t>
            </a:r>
            <a:r>
              <a:rPr kumimoji="1" lang="en-US" altLang="zh-CN" sz="2400" dirty="0" smtClean="0">
                <a:latin typeface="楷体_GB2312" pitchFamily="49" charset="-122"/>
                <a:ea typeface="楷体_GB2312" pitchFamily="49" charset="-122"/>
              </a:rPr>
              <a:t>(Graph g)</a:t>
            </a:r>
            <a:endParaRPr kumimoji="1" lang="en-US" altLang="zh-CN" sz="2400" dirty="0" smtClean="0">
              <a:latin typeface="楷体_GB2312" pitchFamily="49" charset="-122"/>
              <a:ea typeface="楷体_GB2312" pitchFamily="49" charset="-122"/>
            </a:endParaRPr>
          </a:p>
          <a:p>
            <a:pPr lvl="2" algn="just">
              <a:buNone/>
            </a:pP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   {</a:t>
            </a:r>
            <a:endParaRPr kumimoji="1"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 algn="just">
              <a:buNone/>
            </a:pP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    (1)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选择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g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的任一顶点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r；</a:t>
            </a:r>
            <a:endParaRPr kumimoji="1"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 algn="just">
              <a:buNone/>
            </a:pP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    (2)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用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Prim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算法找出带权图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g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的一棵以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r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为根的最小生成树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T；</a:t>
            </a:r>
            <a:endParaRPr kumimoji="1"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 algn="just">
              <a:buNone/>
            </a:pP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    (3)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先根次序遍历树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T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得到顶点表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L；</a:t>
            </a:r>
            <a:endParaRPr kumimoji="1"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 algn="just">
              <a:buNone/>
            </a:pP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    (4)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将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r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加到表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L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的末尾，按表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L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中顶点次序组成回路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H，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作为计</a:t>
            </a:r>
            <a:endParaRPr kumimoji="1"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 algn="just">
              <a:buNone/>
            </a:pP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       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算结果返回；</a:t>
            </a:r>
            <a:endParaRPr kumimoji="1" lang="zh-CN" altLang="en-US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>
              <a:buNone/>
            </a:pP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    } </a:t>
            </a:r>
            <a:endParaRPr kumimoji="1"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1"/>
            <a:r>
              <a:rPr kumimoji="1" lang="zh-CN" altLang="en-US" sz="2400" dirty="0" smtClean="0">
                <a:latin typeface="楷体_GB2312" pitchFamily="49" charset="-122"/>
                <a:ea typeface="楷体_GB2312" pitchFamily="49" charset="-122"/>
              </a:rPr>
              <a:t>该算法可用于所有的货郎问题。当费用函数满足三角不等式时，算法具有较好的性能比。</a:t>
            </a:r>
            <a:endParaRPr kumimoji="1" lang="zh-CN" altLang="en-US" sz="2400" dirty="0" smtClean="0">
              <a:latin typeface="楷体_GB2312" pitchFamily="49" charset="-122"/>
              <a:ea typeface="楷体_GB2312" pitchFamily="49" charset="-122"/>
            </a:endParaRPr>
          </a:p>
          <a:p>
            <a:pPr lvl="4"/>
            <a:endParaRPr lang="zh-CN" alt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000" dirty="0" smtClean="0"/>
              <a:t>货郎</a:t>
            </a:r>
            <a:r>
              <a:rPr lang="zh-CN" altLang="en-US" sz="4000" dirty="0" smtClean="0">
                <a:ea typeface="楷体_GB2312" pitchFamily="49" charset="-122"/>
              </a:rPr>
              <a:t>问题的近似算法</a:t>
            </a:r>
            <a:endParaRPr lang="zh-CN" altLang="en-US" sz="4000" dirty="0"/>
          </a:p>
        </p:txBody>
      </p:sp>
      <p:pic>
        <p:nvPicPr>
          <p:cNvPr id="4" name="Picture 6" descr="t92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381000" y="1643050"/>
            <a:ext cx="6477000" cy="438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AutoShape 8"/>
          <p:cNvSpPr>
            <a:spLocks noChangeArrowheads="1"/>
          </p:cNvSpPr>
          <p:nvPr/>
        </p:nvSpPr>
        <p:spPr bwMode="auto">
          <a:xfrm>
            <a:off x="5105400" y="4000504"/>
            <a:ext cx="3200400" cy="2057400"/>
          </a:xfrm>
          <a:prstGeom prst="wedgeRoundRectCallout">
            <a:avLst>
              <a:gd name="adj1" fmla="val -58037"/>
              <a:gd name="adj2" fmla="val -59954"/>
              <a:gd name="adj3" fmla="val 16667"/>
            </a:avLst>
          </a:prstGeom>
          <a:solidFill>
            <a:schemeClr val="bg1"/>
          </a:solidFill>
          <a:ln w="6350">
            <a:solidFill>
              <a:schemeClr val="hlink"/>
            </a:solidFill>
            <a:miter lim="800000"/>
          </a:ln>
        </p:spPr>
        <p:txBody>
          <a:bodyPr anchor="ctr"/>
          <a:lstStyle/>
          <a:p>
            <a:r>
              <a:rPr lang="zh-CN" altLang="en-US" sz="2000" b="1">
                <a:solidFill>
                  <a:srgbClr val="000000"/>
                </a:solidFill>
                <a:latin typeface="楷体_GB2312" pitchFamily="49" charset="-122"/>
                <a:ea typeface="楷体_GB2312" pitchFamily="49" charset="-122"/>
              </a:rPr>
              <a:t>(</a:t>
            </a:r>
            <a:r>
              <a:rPr lang="en-US" altLang="zh-CN" sz="2000" b="1">
                <a:solidFill>
                  <a:srgbClr val="000000"/>
                </a:solidFill>
                <a:latin typeface="楷体_GB2312" pitchFamily="49" charset="-122"/>
                <a:ea typeface="楷体_GB2312" pitchFamily="49" charset="-122"/>
              </a:rPr>
              <a:t>b)</a:t>
            </a:r>
            <a:r>
              <a:rPr lang="zh-CN" altLang="en-US" sz="2000" b="1">
                <a:solidFill>
                  <a:srgbClr val="000000"/>
                </a:solidFill>
                <a:latin typeface="楷体_GB2312" pitchFamily="49" charset="-122"/>
                <a:ea typeface="楷体_GB2312" pitchFamily="49" charset="-122"/>
              </a:rPr>
              <a:t>表示找到的最小生成树</a:t>
            </a:r>
            <a:r>
              <a:rPr lang="en-US" altLang="zh-CN" sz="2000" b="1">
                <a:solidFill>
                  <a:srgbClr val="000000"/>
                </a:solidFill>
                <a:latin typeface="楷体_GB2312" pitchFamily="49" charset="-122"/>
                <a:ea typeface="楷体_GB2312" pitchFamily="49" charset="-122"/>
              </a:rPr>
              <a:t>T；</a:t>
            </a:r>
            <a:r>
              <a:rPr lang="zh-CN" altLang="en-US" sz="2000" b="1">
                <a:solidFill>
                  <a:srgbClr val="000000"/>
                </a:solidFill>
                <a:latin typeface="楷体_GB2312" pitchFamily="49" charset="-122"/>
                <a:ea typeface="楷体_GB2312" pitchFamily="49" charset="-122"/>
              </a:rPr>
              <a:t>(</a:t>
            </a:r>
            <a:r>
              <a:rPr lang="en-US" altLang="zh-CN" sz="2000" b="1">
                <a:solidFill>
                  <a:srgbClr val="000000"/>
                </a:solidFill>
                <a:latin typeface="楷体_GB2312" pitchFamily="49" charset="-122"/>
                <a:ea typeface="楷体_GB2312" pitchFamily="49" charset="-122"/>
              </a:rPr>
              <a:t>c)</a:t>
            </a:r>
            <a:r>
              <a:rPr lang="zh-CN" altLang="en-US" sz="2000" b="1">
                <a:solidFill>
                  <a:srgbClr val="000000"/>
                </a:solidFill>
                <a:latin typeface="楷体_GB2312" pitchFamily="49" charset="-122"/>
                <a:ea typeface="楷体_GB2312" pitchFamily="49" charset="-122"/>
              </a:rPr>
              <a:t>表示对</a:t>
            </a:r>
            <a:r>
              <a:rPr lang="en-US" altLang="zh-CN" sz="2000" b="1">
                <a:solidFill>
                  <a:srgbClr val="000000"/>
                </a:solidFill>
                <a:latin typeface="楷体_GB2312" pitchFamily="49" charset="-122"/>
                <a:ea typeface="楷体_GB2312" pitchFamily="49" charset="-122"/>
              </a:rPr>
              <a:t>T</a:t>
            </a:r>
            <a:r>
              <a:rPr lang="zh-CN" altLang="en-US" sz="2000" b="1">
                <a:solidFill>
                  <a:srgbClr val="000000"/>
                </a:solidFill>
                <a:latin typeface="楷体_GB2312" pitchFamily="49" charset="-122"/>
                <a:ea typeface="楷体_GB2312" pitchFamily="49" charset="-122"/>
              </a:rPr>
              <a:t>作先根次序遍历；</a:t>
            </a:r>
            <a:r>
              <a:rPr lang="en-US" altLang="zh-CN" sz="2000" b="1">
                <a:solidFill>
                  <a:srgbClr val="000000"/>
                </a:solidFill>
                <a:latin typeface="楷体_GB2312" pitchFamily="49" charset="-122"/>
                <a:ea typeface="楷体_GB2312" pitchFamily="49" charset="-122"/>
              </a:rPr>
              <a:t>(d)</a:t>
            </a:r>
            <a:r>
              <a:rPr lang="zh-CN" altLang="en-US" sz="2000" b="1">
                <a:solidFill>
                  <a:srgbClr val="000000"/>
                </a:solidFill>
                <a:latin typeface="楷体_GB2312" pitchFamily="49" charset="-122"/>
                <a:ea typeface="楷体_GB2312" pitchFamily="49" charset="-122"/>
              </a:rPr>
              <a:t>表示</a:t>
            </a:r>
            <a:r>
              <a:rPr lang="en-US" altLang="zh-CN" sz="2000" b="1">
                <a:solidFill>
                  <a:srgbClr val="000000"/>
                </a:solidFill>
                <a:latin typeface="楷体_GB2312" pitchFamily="49" charset="-122"/>
                <a:ea typeface="楷体_GB2312" pitchFamily="49" charset="-122"/>
              </a:rPr>
              <a:t>L</a:t>
            </a:r>
            <a:r>
              <a:rPr lang="zh-CN" altLang="en-US" sz="2000" b="1">
                <a:solidFill>
                  <a:srgbClr val="000000"/>
                </a:solidFill>
                <a:latin typeface="楷体_GB2312" pitchFamily="49" charset="-122"/>
                <a:ea typeface="楷体_GB2312" pitchFamily="49" charset="-122"/>
              </a:rPr>
              <a:t>产生的哈密顿回路</a:t>
            </a:r>
            <a:r>
              <a:rPr lang="en-US" altLang="zh-CN" sz="2000" b="1">
                <a:solidFill>
                  <a:srgbClr val="000000"/>
                </a:solidFill>
                <a:latin typeface="楷体_GB2312" pitchFamily="49" charset="-122"/>
                <a:ea typeface="楷体_GB2312" pitchFamily="49" charset="-122"/>
              </a:rPr>
              <a:t>H；</a:t>
            </a:r>
            <a:endParaRPr lang="en-US" altLang="zh-CN" sz="2000" b="1">
              <a:solidFill>
                <a:srgbClr val="000000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en-US" altLang="zh-CN" sz="2000" b="1">
                <a:solidFill>
                  <a:srgbClr val="000000"/>
                </a:solidFill>
                <a:latin typeface="楷体_GB2312" pitchFamily="49" charset="-122"/>
                <a:ea typeface="楷体_GB2312" pitchFamily="49" charset="-122"/>
              </a:rPr>
              <a:t>(e)</a:t>
            </a:r>
            <a:r>
              <a:rPr lang="zh-CN" altLang="en-US" sz="2000" b="1">
                <a:solidFill>
                  <a:srgbClr val="000000"/>
                </a:solidFill>
                <a:latin typeface="楷体_GB2312" pitchFamily="49" charset="-122"/>
                <a:ea typeface="楷体_GB2312" pitchFamily="49" charset="-122"/>
              </a:rPr>
              <a:t>是</a:t>
            </a:r>
            <a:r>
              <a:rPr lang="en-US" altLang="zh-CN" sz="2000" b="1">
                <a:solidFill>
                  <a:srgbClr val="000000"/>
                </a:solidFill>
                <a:latin typeface="楷体_GB2312" pitchFamily="49" charset="-122"/>
                <a:ea typeface="楷体_GB2312" pitchFamily="49" charset="-122"/>
              </a:rPr>
              <a:t>G</a:t>
            </a:r>
            <a:r>
              <a:rPr lang="zh-CN" altLang="en-US" sz="2000" b="1">
                <a:solidFill>
                  <a:srgbClr val="000000"/>
                </a:solidFill>
                <a:latin typeface="楷体_GB2312" pitchFamily="49" charset="-122"/>
                <a:ea typeface="楷体_GB2312" pitchFamily="49" charset="-122"/>
              </a:rPr>
              <a:t>的一个最小费用旅行售货员回路。</a:t>
            </a:r>
            <a:r>
              <a:rPr lang="zh-CN" altLang="en-US" sz="2000" b="1">
                <a:solidFill>
                  <a:srgbClr val="000000"/>
                </a:solidFill>
                <a:latin typeface="宋体" panose="02010600030101010101" pitchFamily="2" charset="-122"/>
              </a:rPr>
              <a:t> </a:t>
            </a:r>
            <a:r>
              <a:rPr lang="en-US" altLang="zh-CN" sz="2000" b="1">
                <a:solidFill>
                  <a:srgbClr val="000000"/>
                </a:solidFill>
                <a:latin typeface="宋体" panose="02010600030101010101" pitchFamily="2" charset="-122"/>
              </a:rPr>
              <a:t> </a:t>
            </a:r>
            <a:endParaRPr lang="en-US" altLang="zh-CN" sz="2000" b="1">
              <a:solidFill>
                <a:srgbClr val="000000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000" dirty="0" smtClean="0"/>
              <a:t>货郎</a:t>
            </a:r>
            <a:r>
              <a:rPr lang="zh-CN" altLang="en-US" sz="4000" dirty="0" smtClean="0">
                <a:ea typeface="楷体_GB2312" pitchFamily="49" charset="-122"/>
              </a:rPr>
              <a:t>问题的近似算法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5720" y="1071546"/>
            <a:ext cx="8401080" cy="5059379"/>
          </a:xfrm>
        </p:spPr>
        <p:txBody>
          <a:bodyPr/>
          <a:lstStyle/>
          <a:p>
            <a:pPr lvl="1"/>
            <a:r>
              <a:rPr lang="zh-CN" altLang="en-US" sz="2400" dirty="0" smtClean="0">
                <a:latin typeface="楷体_GB2312" pitchFamily="49" charset="-122"/>
                <a:ea typeface="楷体_GB2312" pitchFamily="49" charset="-122"/>
              </a:rPr>
              <a:t>定理：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当费用函数满足三角不等式时，最小生成树法找出的货郎问题费用不会超过最优解的2倍。即对任何完全无向图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G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，最小生形成树法是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2-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近似算法。</a:t>
            </a:r>
            <a:endParaRPr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1"/>
            <a:r>
              <a:rPr lang="zh-CN" altLang="en-US" sz="2400" dirty="0" smtClean="0">
                <a:ea typeface="楷体_GB2312" pitchFamily="49" charset="-122"/>
              </a:rPr>
              <a:t>证明：</a:t>
            </a:r>
            <a:endParaRPr lang="en-US" altLang="zh-CN" sz="2400" dirty="0" smtClean="0">
              <a:ea typeface="楷体_GB2312" pitchFamily="49" charset="-122"/>
            </a:endParaRPr>
          </a:p>
          <a:p>
            <a:pPr lvl="2"/>
            <a:r>
              <a:rPr lang="zh-CN" altLang="en-US" sz="2000" dirty="0" smtClean="0"/>
              <a:t>设</a:t>
            </a:r>
            <a:r>
              <a:rPr lang="en-US" altLang="zh-CN" sz="2000" dirty="0" smtClean="0"/>
              <a:t>T</a:t>
            </a:r>
            <a:r>
              <a:rPr lang="zh-CN" altLang="en-US" sz="2000" dirty="0" smtClean="0"/>
              <a:t>是</a:t>
            </a:r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</a:rPr>
              <a:t>approxTSP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()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计算出的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G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的最小生成树。记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H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为其近似解，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H</a:t>
            </a:r>
            <a:r>
              <a:rPr kumimoji="1" lang="en-US" altLang="zh-CN" sz="2000" baseline="30000" dirty="0" smtClean="0">
                <a:latin typeface="楷体_GB2312" pitchFamily="49" charset="-122"/>
                <a:ea typeface="楷体_GB2312" pitchFamily="49" charset="-122"/>
              </a:rPr>
              <a:t>*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为最优解。从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H</a:t>
            </a:r>
            <a:r>
              <a:rPr kumimoji="1" lang="en-US" altLang="zh-CN" sz="2000" baseline="30000" dirty="0" smtClean="0">
                <a:latin typeface="楷体_GB2312" pitchFamily="49" charset="-122"/>
                <a:ea typeface="楷体_GB2312" pitchFamily="49" charset="-122"/>
              </a:rPr>
              <a:t>*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中任意删除一条边，可得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G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的一颗生成树。由于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T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是最优生成树，故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c(T)≤c(H</a:t>
            </a:r>
            <a:r>
              <a:rPr kumimoji="1" lang="zh-CN" altLang="en-US" sz="2000" baseline="30000" dirty="0" smtClean="0">
                <a:latin typeface="楷体_GB2312" pitchFamily="49" charset="-122"/>
                <a:ea typeface="楷体_GB2312" pitchFamily="49" charset="-122"/>
              </a:rPr>
              <a:t>*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)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。</a:t>
            </a:r>
            <a:endParaRPr kumimoji="1"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/>
            <a:r>
              <a:rPr kumimoji="1" lang="zh-CN" altLang="en-US" sz="2000" dirty="0" smtClean="0">
                <a:ea typeface="楷体_GB2312" pitchFamily="49" charset="-122"/>
              </a:rPr>
              <a:t>对</a:t>
            </a:r>
            <a:r>
              <a:rPr kumimoji="1" lang="en-US" altLang="zh-CN" sz="2000" dirty="0" smtClean="0">
                <a:ea typeface="楷体_GB2312" pitchFamily="49" charset="-122"/>
              </a:rPr>
              <a:t>T</a:t>
            </a:r>
            <a:r>
              <a:rPr kumimoji="1" lang="zh-CN" altLang="en-US" sz="2000" dirty="0" smtClean="0">
                <a:ea typeface="楷体_GB2312" pitchFamily="49" charset="-122"/>
              </a:rPr>
              <a:t>所做的完全遍历是指在访问一个顶点时列出该顶点，结束一颗子树的访问后沿原路返回，返回时遇到的顶点也列出。如对图</a:t>
            </a:r>
            <a:r>
              <a:rPr kumimoji="1" lang="en-US" altLang="zh-CN" sz="2000" dirty="0" smtClean="0">
                <a:ea typeface="楷体_GB2312" pitchFamily="49" charset="-122"/>
              </a:rPr>
              <a:t>(b)</a:t>
            </a:r>
            <a:r>
              <a:rPr kumimoji="1" lang="zh-CN" altLang="en-US" sz="2000" dirty="0" smtClean="0">
                <a:ea typeface="楷体_GB2312" pitchFamily="49" charset="-122"/>
              </a:rPr>
              <a:t>的完全遍历是</a:t>
            </a:r>
            <a:r>
              <a:rPr kumimoji="1" lang="en-US" altLang="zh-CN" sz="2000" dirty="0" smtClean="0">
                <a:ea typeface="楷体_GB2312" pitchFamily="49" charset="-122"/>
              </a:rPr>
              <a:t>W=</a:t>
            </a:r>
            <a:r>
              <a:rPr kumimoji="1" lang="en-US" altLang="zh-CN" sz="2000" dirty="0" err="1" smtClean="0">
                <a:ea typeface="楷体_GB2312" pitchFamily="49" charset="-122"/>
              </a:rPr>
              <a:t>abcbhbadefegeda</a:t>
            </a:r>
            <a:r>
              <a:rPr kumimoji="1" lang="zh-CN" altLang="en-US" sz="2000" dirty="0" smtClean="0">
                <a:ea typeface="楷体_GB2312" pitchFamily="49" charset="-122"/>
              </a:rPr>
              <a:t>。</a:t>
            </a:r>
            <a:endParaRPr kumimoji="1" lang="en-US" altLang="zh-CN" sz="2000" dirty="0" smtClean="0">
              <a:ea typeface="楷体_GB2312" pitchFamily="49" charset="-122"/>
            </a:endParaRPr>
          </a:p>
          <a:p>
            <a:pPr lvl="2"/>
            <a:r>
              <a:rPr kumimoji="1" lang="zh-CN" altLang="en-US" sz="2000" dirty="0" smtClean="0">
                <a:ea typeface="楷体_GB2312" pitchFamily="49" charset="-122"/>
              </a:rPr>
              <a:t>由于对</a:t>
            </a:r>
            <a:r>
              <a:rPr kumimoji="1" lang="en-US" altLang="zh-CN" sz="2000" dirty="0" smtClean="0">
                <a:ea typeface="楷体_GB2312" pitchFamily="49" charset="-122"/>
              </a:rPr>
              <a:t>T</a:t>
            </a:r>
            <a:r>
              <a:rPr kumimoji="1" lang="zh-CN" altLang="en-US" sz="2000" dirty="0" smtClean="0">
                <a:ea typeface="楷体_GB2312" pitchFamily="49" charset="-122"/>
              </a:rPr>
              <a:t>的完全遍历经过了</a:t>
            </a:r>
            <a:r>
              <a:rPr kumimoji="1" lang="en-US" altLang="zh-CN" sz="2000" dirty="0" smtClean="0">
                <a:ea typeface="楷体_GB2312" pitchFamily="49" charset="-122"/>
              </a:rPr>
              <a:t>T</a:t>
            </a:r>
            <a:r>
              <a:rPr kumimoji="1" lang="zh-CN" altLang="en-US" sz="2000" dirty="0" smtClean="0">
                <a:ea typeface="楷体_GB2312" pitchFamily="49" charset="-122"/>
              </a:rPr>
              <a:t>的每条边恰好</a:t>
            </a:r>
            <a:r>
              <a:rPr kumimoji="1" lang="en-US" altLang="zh-CN" sz="2000" dirty="0" smtClean="0">
                <a:ea typeface="楷体_GB2312" pitchFamily="49" charset="-122"/>
              </a:rPr>
              <a:t>2</a:t>
            </a:r>
            <a:r>
              <a:rPr kumimoji="1" lang="zh-CN" altLang="en-US" sz="2000" dirty="0" smtClean="0">
                <a:ea typeface="楷体_GB2312" pitchFamily="49" charset="-122"/>
              </a:rPr>
              <a:t>次，所以</a:t>
            </a:r>
            <a:r>
              <a:rPr kumimoji="1" lang="en-US" altLang="zh-CN" sz="2000" dirty="0" smtClean="0">
                <a:ea typeface="楷体_GB2312" pitchFamily="49" charset="-122"/>
              </a:rPr>
              <a:t>c(w)=2c(T)</a:t>
            </a:r>
            <a:r>
              <a:rPr kumimoji="1" lang="zh-CN" altLang="en-US" sz="2000" dirty="0" smtClean="0">
                <a:ea typeface="楷体_GB2312" pitchFamily="49" charset="-122"/>
              </a:rPr>
              <a:t>。</a:t>
            </a:r>
            <a:endParaRPr kumimoji="1" lang="en-US" altLang="zh-CN" sz="2000" dirty="0" smtClean="0">
              <a:ea typeface="楷体_GB2312" pitchFamily="49" charset="-122"/>
            </a:endParaRPr>
          </a:p>
          <a:p>
            <a:pPr lvl="2"/>
            <a:r>
              <a:rPr kumimoji="1" lang="zh-CN" altLang="en-US" sz="2000" dirty="0" smtClean="0">
                <a:ea typeface="楷体_GB2312" pitchFamily="49" charset="-122"/>
              </a:rPr>
              <a:t>在</a:t>
            </a:r>
            <a:r>
              <a:rPr kumimoji="1" lang="en-US" altLang="zh-CN" sz="2000" dirty="0" smtClean="0">
                <a:ea typeface="楷体_GB2312" pitchFamily="49" charset="-122"/>
              </a:rPr>
              <a:t>W</a:t>
            </a:r>
            <a:r>
              <a:rPr kumimoji="1" lang="zh-CN" altLang="en-US" sz="2000" dirty="0" smtClean="0">
                <a:ea typeface="楷体_GB2312" pitchFamily="49" charset="-122"/>
              </a:rPr>
              <a:t>基础上，删去已经访问过的顶点，若在</a:t>
            </a:r>
            <a:r>
              <a:rPr kumimoji="1" lang="en-US" altLang="zh-CN" sz="2000" dirty="0" smtClean="0">
                <a:ea typeface="楷体_GB2312" pitchFamily="49" charset="-122"/>
              </a:rPr>
              <a:t>W</a:t>
            </a:r>
            <a:r>
              <a:rPr kumimoji="1" lang="zh-CN" altLang="en-US" sz="2000" dirty="0" smtClean="0">
                <a:ea typeface="楷体_GB2312" pitchFamily="49" charset="-122"/>
              </a:rPr>
              <a:t>中删除了顶点</a:t>
            </a:r>
            <a:r>
              <a:rPr kumimoji="1" lang="en-US" altLang="zh-CN" sz="2000" dirty="0" smtClean="0">
                <a:ea typeface="楷体_GB2312" pitchFamily="49" charset="-122"/>
              </a:rPr>
              <a:t>u</a:t>
            </a:r>
            <a:r>
              <a:rPr kumimoji="1" lang="zh-CN" altLang="en-US" sz="2000" dirty="0" smtClean="0">
                <a:ea typeface="楷体_GB2312" pitchFamily="49" charset="-122"/>
              </a:rPr>
              <a:t>和</a:t>
            </a:r>
            <a:r>
              <a:rPr kumimoji="1" lang="en-US" altLang="zh-CN" sz="2000" dirty="0" smtClean="0">
                <a:ea typeface="楷体_GB2312" pitchFamily="49" charset="-122"/>
              </a:rPr>
              <a:t>v</a:t>
            </a:r>
            <a:r>
              <a:rPr kumimoji="1" lang="zh-CN" altLang="en-US" sz="2000" dirty="0" smtClean="0">
                <a:ea typeface="楷体_GB2312" pitchFamily="49" charset="-122"/>
              </a:rPr>
              <a:t>之间的顶点</a:t>
            </a:r>
            <a:r>
              <a:rPr kumimoji="1" lang="en-US" altLang="zh-CN" sz="2000" dirty="0" smtClean="0">
                <a:ea typeface="楷体_GB2312" pitchFamily="49" charset="-122"/>
              </a:rPr>
              <a:t>t</a:t>
            </a:r>
            <a:r>
              <a:rPr kumimoji="1" lang="zh-CN" altLang="en-US" sz="2000" dirty="0" smtClean="0">
                <a:ea typeface="楷体_GB2312" pitchFamily="49" charset="-122"/>
              </a:rPr>
              <a:t>，则用</a:t>
            </a:r>
            <a:r>
              <a:rPr kumimoji="1" lang="en-US" altLang="zh-CN" sz="2000" dirty="0" smtClean="0">
                <a:ea typeface="楷体_GB2312" pitchFamily="49" charset="-122"/>
              </a:rPr>
              <a:t>(</a:t>
            </a:r>
            <a:r>
              <a:rPr kumimoji="1" lang="en-US" altLang="zh-CN" sz="2000" dirty="0" err="1" smtClean="0">
                <a:ea typeface="楷体_GB2312" pitchFamily="49" charset="-122"/>
              </a:rPr>
              <a:t>u,v</a:t>
            </a:r>
            <a:r>
              <a:rPr kumimoji="1" lang="en-US" altLang="zh-CN" sz="2000" dirty="0" smtClean="0">
                <a:ea typeface="楷体_GB2312" pitchFamily="49" charset="-122"/>
              </a:rPr>
              <a:t>)</a:t>
            </a:r>
            <a:r>
              <a:rPr kumimoji="1" lang="zh-CN" altLang="en-US" sz="2000" dirty="0" smtClean="0">
                <a:ea typeface="楷体_GB2312" pitchFamily="49" charset="-122"/>
              </a:rPr>
              <a:t>代替原来</a:t>
            </a:r>
            <a:r>
              <a:rPr kumimoji="1" lang="en-US" altLang="zh-CN" sz="2000" dirty="0" smtClean="0">
                <a:ea typeface="楷体_GB2312" pitchFamily="49" charset="-122"/>
              </a:rPr>
              <a:t>u</a:t>
            </a:r>
            <a:r>
              <a:rPr kumimoji="1" lang="zh-CN" altLang="en-US" sz="2000" dirty="0" smtClean="0">
                <a:ea typeface="楷体_GB2312" pitchFamily="49" charset="-122"/>
              </a:rPr>
              <a:t>到</a:t>
            </a:r>
            <a:r>
              <a:rPr kumimoji="1" lang="en-US" altLang="zh-CN" sz="2000" dirty="0" smtClean="0">
                <a:ea typeface="楷体_GB2312" pitchFamily="49" charset="-122"/>
              </a:rPr>
              <a:t>v</a:t>
            </a:r>
            <a:r>
              <a:rPr kumimoji="1" lang="zh-CN" altLang="en-US" sz="2000" dirty="0" smtClean="0">
                <a:ea typeface="楷体_GB2312" pitchFamily="49" charset="-122"/>
              </a:rPr>
              <a:t>的通路，由于满足三角不等式，新通路费用不增。反复处理，得到一条货郎回路，且正是</a:t>
            </a:r>
            <a:r>
              <a:rPr kumimoji="1" lang="en-US" altLang="zh-CN" sz="2000" dirty="0" err="1" smtClean="0">
                <a:latin typeface="楷体_GB2312" pitchFamily="49" charset="-122"/>
                <a:ea typeface="楷体_GB2312" pitchFamily="49" charset="-122"/>
              </a:rPr>
              <a:t>approxTSP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()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得到的解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H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。得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c(H)≤c(W)=2c(T)≤2c(H</a:t>
            </a:r>
            <a:r>
              <a:rPr kumimoji="1" lang="en-US" altLang="zh-CN" sz="2000" baseline="30000" dirty="0" smtClean="0">
                <a:latin typeface="楷体_GB2312" pitchFamily="49" charset="-122"/>
                <a:ea typeface="楷体_GB2312" pitchFamily="49" charset="-122"/>
              </a:rPr>
              <a:t>*</a:t>
            </a:r>
            <a:r>
              <a:rPr kumimoji="1" lang="en-US" altLang="zh-CN" sz="2000" dirty="0" smtClean="0">
                <a:latin typeface="楷体_GB2312" pitchFamily="49" charset="-122"/>
                <a:ea typeface="楷体_GB2312" pitchFamily="49" charset="-122"/>
              </a:rPr>
              <a:t>)</a:t>
            </a:r>
            <a:r>
              <a:rPr kumimoji="1" lang="zh-CN" altLang="en-US" sz="2000" dirty="0" smtClean="0">
                <a:latin typeface="楷体_GB2312" pitchFamily="49" charset="-122"/>
                <a:ea typeface="楷体_GB2312" pitchFamily="49" charset="-122"/>
              </a:rPr>
              <a:t>。得证。</a:t>
            </a:r>
            <a:endParaRPr lang="zh-CN" altLang="en-US" sz="20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400" dirty="0" smtClean="0"/>
              <a:t>货郎</a:t>
            </a:r>
            <a:r>
              <a:rPr lang="zh-CN" altLang="en-US" sz="4400" dirty="0" smtClean="0">
                <a:ea typeface="楷体_GB2312" pitchFamily="49" charset="-122"/>
              </a:rPr>
              <a:t>问题的近似算法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457200" y="1600200"/>
            <a:ext cx="8329642" cy="4543443"/>
          </a:xfrm>
        </p:spPr>
        <p:txBody>
          <a:bodyPr/>
          <a:lstStyle/>
          <a:p>
            <a:pPr lvl="1"/>
            <a:r>
              <a:rPr lang="en-US" altLang="zh-CN" sz="2400" dirty="0" smtClean="0">
                <a:latin typeface="楷体_GB2312" pitchFamily="49" charset="-122"/>
                <a:ea typeface="楷体_GB2312" pitchFamily="49" charset="-122"/>
              </a:rPr>
              <a:t>2-</a:t>
            </a:r>
            <a:r>
              <a:rPr lang="zh-CN" altLang="en-US" sz="2400" dirty="0" smtClean="0">
                <a:latin typeface="楷体_GB2312" pitchFamily="49" charset="-122"/>
                <a:ea typeface="楷体_GB2312" pitchFamily="49" charset="-122"/>
              </a:rPr>
              <a:t>近似算法</a:t>
            </a:r>
            <a:r>
              <a:rPr kumimoji="1" lang="en-US" altLang="zh-CN" sz="2400" dirty="0" err="1" smtClean="0">
                <a:latin typeface="楷体_GB2312" pitchFamily="49" charset="-122"/>
                <a:ea typeface="楷体_GB2312" pitchFamily="49" charset="-122"/>
              </a:rPr>
              <a:t>approxTSP</a:t>
            </a:r>
            <a:r>
              <a:rPr kumimoji="1" lang="en-US" altLang="zh-CN" sz="2400" dirty="0" smtClean="0">
                <a:latin typeface="楷体_GB2312" pitchFamily="49" charset="-122"/>
                <a:ea typeface="楷体_GB2312" pitchFamily="49" charset="-122"/>
              </a:rPr>
              <a:t>()</a:t>
            </a:r>
            <a:r>
              <a:rPr kumimoji="1" lang="zh-CN" altLang="en-US" sz="2400" dirty="0" smtClean="0">
                <a:latin typeface="楷体_GB2312" pitchFamily="49" charset="-122"/>
                <a:ea typeface="楷体_GB2312" pitchFamily="49" charset="-122"/>
              </a:rPr>
              <a:t>的紧实例</a:t>
            </a:r>
            <a:endParaRPr kumimoji="1" lang="en-US" altLang="zh-CN" sz="2400" dirty="0" smtClean="0">
              <a:latin typeface="楷体_GB2312" pitchFamily="49" charset="-122"/>
              <a:ea typeface="楷体_GB2312" pitchFamily="49" charset="-122"/>
            </a:endParaRPr>
          </a:p>
          <a:p>
            <a:pPr lvl="2"/>
            <a:r>
              <a:rPr kumimoji="1" lang="en-US" altLang="zh-CN" sz="2000" dirty="0" smtClean="0">
                <a:ea typeface="楷体_GB2312" pitchFamily="49" charset="-122"/>
              </a:rPr>
              <a:t>2n</a:t>
            </a:r>
            <a:r>
              <a:rPr kumimoji="1" lang="zh-CN" altLang="en-US" sz="2000" dirty="0" smtClean="0">
                <a:ea typeface="楷体_GB2312" pitchFamily="49" charset="-122"/>
              </a:rPr>
              <a:t>个城市，</a:t>
            </a:r>
            <a:r>
              <a:rPr kumimoji="1" lang="en-US" altLang="zh-CN" sz="2000" dirty="0" smtClean="0">
                <a:ea typeface="楷体_GB2312" pitchFamily="49" charset="-122"/>
              </a:rPr>
              <a:t>c(H*)=2n</a:t>
            </a:r>
            <a:r>
              <a:rPr kumimoji="1" lang="zh-CN" altLang="en-US" sz="2000" dirty="0" smtClean="0">
                <a:ea typeface="楷体_GB2312" pitchFamily="49" charset="-122"/>
              </a:rPr>
              <a:t>，</a:t>
            </a:r>
            <a:r>
              <a:rPr kumimoji="1" lang="en-US" altLang="zh-CN" sz="2000" dirty="0" smtClean="0">
                <a:ea typeface="楷体_GB2312" pitchFamily="49" charset="-122"/>
              </a:rPr>
              <a:t>c(H)=4n-2=(2-1/n)c(H*)</a:t>
            </a:r>
            <a:endParaRPr kumimoji="1" lang="en-US" altLang="zh-CN" sz="2000" dirty="0" smtClean="0">
              <a:ea typeface="楷体_GB2312" pitchFamily="49" charset="-122"/>
            </a:endParaRPr>
          </a:p>
          <a:p>
            <a:pPr lvl="2"/>
            <a:r>
              <a:rPr kumimoji="1" lang="zh-CN" altLang="en-US" sz="2000" dirty="0" smtClean="0">
                <a:ea typeface="楷体_GB2312" pitchFamily="49" charset="-122"/>
              </a:rPr>
              <a:t>所以，任给</a:t>
            </a:r>
            <a:r>
              <a:rPr kumimoji="1" lang="zh-CN" altLang="en-US" sz="2000" dirty="0" smtClean="0">
                <a:ea typeface="楷体_GB2312" pitchFamily="49" charset="-122"/>
                <a:sym typeface="Symbol" panose="05050102010706020507"/>
              </a:rPr>
              <a:t></a:t>
            </a:r>
            <a:r>
              <a:rPr kumimoji="1" lang="en-US" altLang="zh-CN" sz="2000" dirty="0" smtClean="0">
                <a:ea typeface="楷体_GB2312" pitchFamily="49" charset="-122"/>
                <a:sym typeface="Symbol" panose="05050102010706020507"/>
              </a:rPr>
              <a:t>&gt;0</a:t>
            </a:r>
            <a:r>
              <a:rPr kumimoji="1" lang="zh-CN" altLang="en-US" sz="2000" dirty="0" smtClean="0">
                <a:ea typeface="楷体_GB2312" pitchFamily="49" charset="-122"/>
                <a:sym typeface="Symbol" panose="05050102010706020507"/>
              </a:rPr>
              <a:t>，存在，实例使</a:t>
            </a:r>
            <a:r>
              <a:rPr kumimoji="1" lang="en-US" altLang="zh-CN" sz="2000" dirty="0" smtClean="0">
                <a:ea typeface="楷体_GB2312" pitchFamily="49" charset="-122"/>
                <a:sym typeface="Symbol" panose="05050102010706020507"/>
              </a:rPr>
              <a:t>c(H)&gt;(2-</a:t>
            </a:r>
            <a:r>
              <a:rPr kumimoji="1" lang="zh-CN" altLang="en-US" sz="2000" dirty="0" smtClean="0">
                <a:ea typeface="楷体_GB2312" pitchFamily="49" charset="-122"/>
                <a:sym typeface="Symbol" panose="05050102010706020507"/>
              </a:rPr>
              <a:t> </a:t>
            </a:r>
            <a:r>
              <a:rPr kumimoji="1" lang="en-US" altLang="zh-CN" sz="2000" dirty="0" smtClean="0">
                <a:ea typeface="楷体_GB2312" pitchFamily="49" charset="-122"/>
                <a:sym typeface="Symbol" panose="05050102010706020507"/>
              </a:rPr>
              <a:t>)c(H*)</a:t>
            </a:r>
            <a:endParaRPr kumimoji="1" lang="en-US" altLang="zh-CN" sz="2000" dirty="0" smtClean="0">
              <a:ea typeface="楷体_GB2312" pitchFamily="49" charset="-122"/>
              <a:sym typeface="Symbol" panose="05050102010706020507"/>
            </a:endParaRPr>
          </a:p>
          <a:p>
            <a:pPr lvl="2"/>
            <a:r>
              <a:rPr kumimoji="1" lang="en-US" altLang="zh-CN" sz="2000" dirty="0" smtClean="0">
                <a:ea typeface="楷体_GB2312" pitchFamily="49" charset="-122"/>
                <a:sym typeface="Symbol" panose="05050102010706020507"/>
              </a:rPr>
              <a:t>2-</a:t>
            </a:r>
            <a:r>
              <a:rPr kumimoji="1" lang="zh-CN" altLang="en-US" sz="2000" dirty="0" smtClean="0">
                <a:ea typeface="楷体_GB2312" pitchFamily="49" charset="-122"/>
                <a:sym typeface="Symbol" panose="05050102010706020507"/>
              </a:rPr>
              <a:t>近似已经是该算法的最好结果。</a:t>
            </a:r>
            <a:endParaRPr kumimoji="1" lang="en-US" altLang="zh-CN" sz="2000" dirty="0" smtClean="0">
              <a:ea typeface="楷体_GB2312" pitchFamily="49" charset="-122"/>
              <a:sym typeface="Symbol" panose="05050102010706020507"/>
            </a:endParaRPr>
          </a:p>
          <a:p>
            <a:pPr lvl="1"/>
            <a:r>
              <a:rPr kumimoji="1" lang="zh-CN" altLang="en-US" sz="2400" dirty="0" smtClean="0">
                <a:ea typeface="楷体_GB2312" pitchFamily="49" charset="-122"/>
                <a:sym typeface="Symbol" panose="05050102010706020507"/>
              </a:rPr>
              <a:t>使用最小权匹配</a:t>
            </a:r>
            <a:endParaRPr kumimoji="1" lang="en-US" altLang="zh-CN" sz="2400" dirty="0" smtClean="0">
              <a:ea typeface="楷体_GB2312" pitchFamily="49" charset="-122"/>
              <a:sym typeface="Symbol" panose="05050102010706020507"/>
            </a:endParaRPr>
          </a:p>
          <a:p>
            <a:pPr lvl="1">
              <a:buNone/>
            </a:pPr>
            <a:r>
              <a:rPr lang="en-US" altLang="zh-CN" sz="2400" dirty="0" smtClean="0"/>
              <a:t>    </a:t>
            </a:r>
            <a:r>
              <a:rPr lang="zh-CN" altLang="en-US" sz="2400" dirty="0" smtClean="0"/>
              <a:t>法得到的近似算</a:t>
            </a:r>
            <a:endParaRPr lang="en-US" altLang="zh-CN" sz="2400" dirty="0" smtClean="0"/>
          </a:p>
          <a:p>
            <a:pPr lvl="1">
              <a:buNone/>
            </a:pPr>
            <a:r>
              <a:rPr lang="en-US" altLang="zh-CN" sz="2400" dirty="0" smtClean="0"/>
              <a:t>    </a:t>
            </a:r>
            <a:r>
              <a:rPr lang="zh-CN" altLang="en-US" sz="2400" dirty="0" smtClean="0"/>
              <a:t>法，可得近似比</a:t>
            </a:r>
            <a:endParaRPr lang="en-US" altLang="zh-CN" sz="2400" dirty="0" smtClean="0"/>
          </a:p>
          <a:p>
            <a:pPr lvl="1">
              <a:buNone/>
            </a:pPr>
            <a:r>
              <a:rPr lang="en-US" altLang="zh-CN" sz="2400" dirty="0" smtClean="0"/>
              <a:t>    3/2</a:t>
            </a:r>
            <a:r>
              <a:rPr lang="zh-CN" altLang="en-US" sz="2400" dirty="0" smtClean="0"/>
              <a:t>的性能。</a:t>
            </a:r>
            <a:endParaRPr lang="en-US" altLang="zh-CN" sz="2400" dirty="0" smtClean="0"/>
          </a:p>
          <a:p>
            <a:pPr lvl="1">
              <a:buNone/>
            </a:pPr>
            <a:r>
              <a:rPr lang="en-US" altLang="zh-CN" sz="2400" dirty="0" smtClean="0"/>
              <a:t>     (</a:t>
            </a:r>
            <a:r>
              <a:rPr lang="zh-CN" altLang="en-US" sz="2400" dirty="0" smtClean="0"/>
              <a:t>不难，参考书</a:t>
            </a:r>
            <a:r>
              <a:rPr lang="en-US" altLang="zh-CN" sz="2400" dirty="0" smtClean="0"/>
              <a:t>4)</a:t>
            </a:r>
            <a:endParaRPr lang="zh-CN" altLang="en-US" sz="2400" dirty="0"/>
          </a:p>
        </p:txBody>
      </p:sp>
      <p:pic>
        <p:nvPicPr>
          <p:cNvPr id="10" name="内容占位符 7" descr="近似比2的货郎问题例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3581005" y="3143248"/>
            <a:ext cx="4562895" cy="29289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 dirty="0" smtClean="0">
                <a:sym typeface="+mn-ea"/>
              </a:rPr>
              <a:t>货郎</a:t>
            </a:r>
            <a:r>
              <a:rPr lang="zh-CN" altLang="en-US" dirty="0" smtClean="0">
                <a:ea typeface="楷体_GB2312" pitchFamily="49" charset="-122"/>
                <a:sym typeface="+mn-ea"/>
              </a:rPr>
              <a:t>问题的近似算法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lvl="1"/>
            <a:r>
              <a:rPr kumimoji="1" lang="zh-CN" altLang="en-US" dirty="0" smtClean="0">
                <a:ea typeface="楷体_GB2312" pitchFamily="49" charset="-122"/>
                <a:sym typeface="Symbol" panose="05050102010706020507"/>
              </a:rPr>
              <a:t>最小权匹配</a:t>
            </a:r>
            <a:r>
              <a:rPr lang="zh-CN" altLang="en-US" dirty="0" smtClean="0">
                <a:sym typeface="+mn-ea"/>
              </a:rPr>
              <a:t>法</a:t>
            </a:r>
            <a:endParaRPr lang="zh-CN" altLang="en-US" dirty="0" smtClean="0">
              <a:sym typeface="+mn-ea"/>
            </a:endParaRPr>
          </a:p>
          <a:p>
            <a:pPr lvl="2"/>
            <a:r>
              <a:rPr lang="en-US" altLang="zh-CN"/>
              <a:t>G</a:t>
            </a:r>
            <a:r>
              <a:rPr lang="zh-CN" altLang="zh-CN"/>
              <a:t>生成最小生成树</a:t>
            </a:r>
            <a:r>
              <a:rPr lang="en-US" altLang="zh-CN"/>
              <a:t>T</a:t>
            </a:r>
            <a:r>
              <a:rPr lang="zh-CN" altLang="en-US"/>
              <a:t>，奇数结点在</a:t>
            </a:r>
            <a:r>
              <a:rPr lang="en-US" altLang="zh-CN"/>
              <a:t>G</a:t>
            </a:r>
            <a:r>
              <a:rPr lang="zh-CN" altLang="zh-CN"/>
              <a:t>中的导出子图</a:t>
            </a:r>
            <a:r>
              <a:rPr lang="en-US" altLang="zh-CN"/>
              <a:t>H</a:t>
            </a:r>
            <a:r>
              <a:rPr lang="zh-CN" altLang="en-US"/>
              <a:t>，</a:t>
            </a:r>
            <a:r>
              <a:rPr lang="en-US" altLang="zh-CN"/>
              <a:t>H</a:t>
            </a:r>
            <a:r>
              <a:rPr lang="zh-CN" altLang="en-US"/>
              <a:t>有偶数个顶点。</a:t>
            </a:r>
            <a:endParaRPr lang="zh-CN" altLang="en-US"/>
          </a:p>
          <a:p>
            <a:pPr lvl="2"/>
            <a:r>
              <a:rPr lang="zh-CN" altLang="en-US"/>
              <a:t>求</a:t>
            </a:r>
            <a:r>
              <a:rPr lang="en-US" altLang="zh-CN"/>
              <a:t>H</a:t>
            </a:r>
            <a:r>
              <a:rPr lang="zh-CN" altLang="en-US"/>
              <a:t>最小权</a:t>
            </a:r>
            <a:r>
              <a:rPr lang="zh-CN" altLang="en-US" b="1"/>
              <a:t>匹配</a:t>
            </a:r>
            <a:r>
              <a:rPr lang="en-US" altLang="zh-CN"/>
              <a:t>(P </a:t>
            </a:r>
            <a:r>
              <a:rPr lang="zh-CN" altLang="en-US"/>
              <a:t>类问题</a:t>
            </a:r>
            <a:r>
              <a:rPr lang="en-US" altLang="zh-CN"/>
              <a:t>)M</a:t>
            </a:r>
            <a:r>
              <a:rPr lang="zh-CN" altLang="en-US"/>
              <a:t>，将</a:t>
            </a:r>
            <a:r>
              <a:rPr lang="en-US" altLang="zh-CN"/>
              <a:t>M</a:t>
            </a:r>
            <a:r>
              <a:rPr lang="zh-CN" altLang="en-US"/>
              <a:t>加到</a:t>
            </a:r>
            <a:r>
              <a:rPr lang="en-US" altLang="zh-CN"/>
              <a:t>T,</a:t>
            </a:r>
            <a:r>
              <a:rPr lang="zh-CN" altLang="en-US"/>
              <a:t>得到欧拉图。</a:t>
            </a:r>
            <a:endParaRPr lang="zh-CN" altLang="en-US"/>
          </a:p>
          <a:p>
            <a:pPr lvl="2"/>
            <a:r>
              <a:rPr lang="zh-CN" altLang="en-US"/>
              <a:t>求</a:t>
            </a:r>
            <a:r>
              <a:rPr lang="zh-CN" altLang="en-US" b="1"/>
              <a:t>欧拉回路</a:t>
            </a:r>
            <a:r>
              <a:rPr lang="en-US" altLang="zh-CN"/>
              <a:t>(P</a:t>
            </a:r>
            <a:r>
              <a:rPr lang="zh-CN" altLang="en-US"/>
              <a:t>类问题</a:t>
            </a:r>
            <a:r>
              <a:rPr lang="en-US" altLang="zh-CN"/>
              <a:t>)</a:t>
            </a:r>
            <a:r>
              <a:rPr lang="zh-CN" altLang="en-US"/>
              <a:t>，去掉重复顶点即为近似解。</a:t>
            </a:r>
            <a:endParaRPr lang="zh-CN" altLang="en-US"/>
          </a:p>
          <a:p>
            <a:pPr lvl="1"/>
            <a:r>
              <a:rPr lang="zh-CN" altLang="en-US"/>
              <a:t>是</a:t>
            </a:r>
            <a:r>
              <a:rPr lang="en-US" altLang="zh-CN"/>
              <a:t>3/2</a:t>
            </a:r>
            <a:r>
              <a:rPr lang="zh-CN" altLang="en-US"/>
              <a:t>近似算法</a:t>
            </a:r>
            <a:endParaRPr lang="zh-CN" altLang="en-US"/>
          </a:p>
          <a:p>
            <a:pPr lvl="2"/>
            <a:r>
              <a:rPr lang="zh-CN" altLang="en-US"/>
              <a:t>因为满足三角不等式，</a:t>
            </a:r>
            <a:r>
              <a:rPr lang="en-US" altLang="zh-CN"/>
              <a:t>H</a:t>
            </a:r>
            <a:r>
              <a:rPr lang="zh-CN" altLang="en-US"/>
              <a:t>的最短环游</a:t>
            </a:r>
            <a:r>
              <a:rPr lang="en-US" altLang="zh-CN"/>
              <a:t>C&lt;=G</a:t>
            </a:r>
            <a:r>
              <a:rPr lang="zh-CN" altLang="en-US"/>
              <a:t>的最短环游</a:t>
            </a:r>
            <a:r>
              <a:rPr lang="en-US" altLang="zh-CN"/>
              <a:t>OPT</a:t>
            </a:r>
            <a:r>
              <a:rPr lang="zh-CN" altLang="en-US"/>
              <a:t>。将</a:t>
            </a:r>
            <a:r>
              <a:rPr lang="en-US" altLang="zh-CN"/>
              <a:t>C</a:t>
            </a:r>
            <a:r>
              <a:rPr lang="zh-CN" altLang="en-US"/>
              <a:t>隔一边取一条，得</a:t>
            </a:r>
            <a:r>
              <a:rPr lang="en-US" altLang="zh-CN"/>
              <a:t>H</a:t>
            </a:r>
            <a:r>
              <a:rPr lang="zh-CN" altLang="en-US"/>
              <a:t>的一个匹配，总得到</a:t>
            </a:r>
            <a:r>
              <a:rPr lang="en-US" altLang="zh-CN"/>
              <a:t>&lt;=C/2</a:t>
            </a:r>
            <a:r>
              <a:rPr lang="zh-CN" altLang="en-US"/>
              <a:t>的匹配。最小匹配</a:t>
            </a:r>
            <a:r>
              <a:rPr lang="en-US" altLang="zh-CN"/>
              <a:t>&lt;=</a:t>
            </a:r>
            <a:r>
              <a:rPr lang="zh-CN" altLang="en-US"/>
              <a:t>该匹配</a:t>
            </a:r>
            <a:r>
              <a:rPr lang="en-US" altLang="zh-CN"/>
              <a:t>&lt;=C/2</a:t>
            </a:r>
            <a:endParaRPr lang="en-US" altLang="zh-CN"/>
          </a:p>
          <a:p>
            <a:pPr lvl="2"/>
            <a:r>
              <a:rPr lang="zh-CN" altLang="en-US"/>
              <a:t>得，欧拉回路</a:t>
            </a:r>
            <a:r>
              <a:rPr lang="en-US" altLang="zh-CN"/>
              <a:t>&lt;=3c/2,</a:t>
            </a:r>
            <a:r>
              <a:rPr lang="zh-CN" altLang="en-US"/>
              <a:t>所以近似解</a:t>
            </a:r>
            <a:r>
              <a:rPr lang="en-US" altLang="zh-CN"/>
              <a:t>&lt;=3opt/2</a:t>
            </a:r>
            <a:r>
              <a:rPr lang="zh-CN" altLang="en-US"/>
              <a:t>。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000" dirty="0" smtClean="0"/>
              <a:t>近似算法的相关概念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14422"/>
            <a:ext cx="8229600" cy="4916503"/>
          </a:xfrm>
        </p:spPr>
        <p:txBody>
          <a:bodyPr/>
          <a:lstStyle/>
          <a:p>
            <a:pPr lvl="1"/>
            <a:r>
              <a:rPr lang="zh-CN" altLang="en-US" sz="2800" dirty="0" smtClean="0"/>
              <a:t>绝对近似算法</a:t>
            </a:r>
            <a:endParaRPr lang="en-US" altLang="zh-CN" sz="2800" dirty="0" smtClean="0"/>
          </a:p>
          <a:p>
            <a:pPr lvl="2">
              <a:lnSpc>
                <a:spcPct val="85000"/>
              </a:lnSpc>
            </a:pPr>
            <a:r>
              <a:rPr lang="en-US" altLang="zh-CN" sz="2000" b="1" dirty="0" smtClean="0">
                <a:latin typeface="楷体_GB2312" pitchFamily="49" charset="-122"/>
                <a:ea typeface="楷体_GB2312" pitchFamily="49" charset="-122"/>
              </a:rPr>
              <a:t>0/1</a:t>
            </a:r>
            <a:r>
              <a:rPr lang="zh-CN" altLang="en-US" sz="2000" b="1" dirty="0" smtClean="0">
                <a:latin typeface="楷体_GB2312" pitchFamily="49" charset="-122"/>
                <a:ea typeface="楷体_GB2312" pitchFamily="49" charset="-122"/>
              </a:rPr>
              <a:t>背包问题的贪心算法不是绝对近似算法。</a:t>
            </a:r>
            <a:endParaRPr lang="zh-CN" altLang="en-US" sz="2000" b="1" dirty="0" smtClean="0">
              <a:latin typeface="楷体_GB2312" pitchFamily="49" charset="-122"/>
              <a:ea typeface="楷体_GB2312" pitchFamily="49" charset="-122"/>
            </a:endParaRPr>
          </a:p>
          <a:p>
            <a:pPr lvl="2">
              <a:lnSpc>
                <a:spcPct val="85000"/>
              </a:lnSpc>
              <a:buNone/>
            </a:pP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   例子：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n=2, P=(2, r), W=(1, r), M = r (r&gt;2)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。</a:t>
            </a:r>
            <a:endParaRPr lang="zh-CN" altLang="en-US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>
              <a:lnSpc>
                <a:spcPct val="85000"/>
              </a:lnSpc>
              <a:buNone/>
            </a:pP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         F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</a:rPr>
              <a:t>*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(I)=r, F(I)=2, |F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</a:rPr>
              <a:t>*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(I)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–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F(I)|=r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–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2 </a:t>
            </a:r>
            <a:endParaRPr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>
              <a:lnSpc>
                <a:spcPct val="85000"/>
              </a:lnSpc>
            </a:pPr>
            <a:r>
              <a:rPr lang="zh-CN" altLang="en-US" sz="2000" b="1" dirty="0" smtClean="0">
                <a:latin typeface="楷体_GB2312" pitchFamily="49" charset="-122"/>
                <a:ea typeface="楷体_GB2312" pitchFamily="49" charset="-122"/>
              </a:rPr>
              <a:t>最多程序存储问题存在</a:t>
            </a:r>
            <a:r>
              <a:rPr lang="en-US" altLang="zh-CN" sz="2000" b="1" dirty="0" smtClean="0">
                <a:latin typeface="楷体_GB2312" pitchFamily="49" charset="-122"/>
                <a:ea typeface="楷体_GB2312" pitchFamily="49" charset="-122"/>
              </a:rPr>
              <a:t>1-</a:t>
            </a:r>
            <a:r>
              <a:rPr lang="zh-CN" altLang="en-US" sz="2000" b="1" dirty="0" smtClean="0">
                <a:latin typeface="楷体_GB2312" pitchFamily="49" charset="-122"/>
                <a:ea typeface="楷体_GB2312" pitchFamily="49" charset="-122"/>
              </a:rPr>
              <a:t>绝对近似的多项式时间算法。</a:t>
            </a:r>
            <a:endParaRPr lang="zh-CN" altLang="en-US" sz="2000" b="1" dirty="0" smtClean="0">
              <a:latin typeface="楷体_GB2312" pitchFamily="49" charset="-122"/>
              <a:ea typeface="楷体_GB2312" pitchFamily="49" charset="-122"/>
            </a:endParaRPr>
          </a:p>
          <a:p>
            <a:pPr lvl="2">
              <a:lnSpc>
                <a:spcPct val="85000"/>
              </a:lnSpc>
            </a:pP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最多程序存储问题：两个容量为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L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的磁盘，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n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个程序需要的存</a:t>
            </a:r>
            <a:endParaRPr lang="zh-CN" altLang="en-US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>
              <a:lnSpc>
                <a:spcPct val="85000"/>
              </a:lnSpc>
              <a:buNone/>
            </a:pP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储空间分别是：</a:t>
            </a:r>
            <a:r>
              <a:rPr lang="en-US" altLang="zh-CN" sz="2000" dirty="0" smtClean="0">
                <a:latin typeface="Italic" pitchFamily="2" charset="0"/>
                <a:ea typeface="楷体_GB2312" pitchFamily="49" charset="-122"/>
                <a:cs typeface="Italic" pitchFamily="2" charset="0"/>
              </a:rPr>
              <a:t>l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</a:rPr>
              <a:t>1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, </a:t>
            </a:r>
            <a:r>
              <a:rPr lang="en-US" altLang="zh-CN" sz="2000" dirty="0" smtClean="0">
                <a:latin typeface="Italic" pitchFamily="2" charset="0"/>
                <a:ea typeface="楷体_GB2312" pitchFamily="49" charset="-122"/>
              </a:rPr>
              <a:t>l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</a:rPr>
              <a:t>2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, </a:t>
            </a:r>
            <a:r>
              <a:rPr lang="en-US" altLang="zh-CN" sz="2000" i="1" dirty="0" smtClean="0">
                <a:latin typeface="Times New Roman" panose="02020603050405020304" pitchFamily="18" charset="0"/>
                <a:ea typeface="楷体_GB2312" pitchFamily="49" charset="-122"/>
              </a:rPr>
              <a:t>…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, </a:t>
            </a:r>
            <a:r>
              <a:rPr lang="en-US" altLang="zh-CN" sz="2000" dirty="0" err="1" smtClean="0">
                <a:latin typeface="Italic" pitchFamily="2" charset="0"/>
                <a:ea typeface="楷体_GB2312" pitchFamily="49" charset="-122"/>
              </a:rPr>
              <a:t>l</a:t>
            </a:r>
            <a:r>
              <a:rPr lang="en-US" altLang="zh-CN" sz="2000" baseline="-25000" dirty="0" err="1" smtClean="0">
                <a:latin typeface="楷体_GB2312" pitchFamily="49" charset="-122"/>
                <a:ea typeface="楷体_GB2312" pitchFamily="49" charset="-122"/>
              </a:rPr>
              <a:t>n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求存入磁盘的程序的最大个数。</a:t>
            </a:r>
            <a:endParaRPr lang="zh-CN" altLang="en-US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>
              <a:lnSpc>
                <a:spcPct val="85000"/>
              </a:lnSpc>
            </a:pP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近似算法：将程序按照所需存储空间由小到大编号，然后逐一向第一个磁盘存储，第一个磁盘不能存储时，再将剩下的程序逐一向第二个磁盘存储，直至第二个磁盘也不能存储为止。</a:t>
            </a:r>
            <a:endParaRPr lang="zh-CN" altLang="en-US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>
              <a:lnSpc>
                <a:spcPct val="85000"/>
              </a:lnSpc>
            </a:pP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如果考虑将这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n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个程序向一个容量为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2L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的磁盘存储，则上述算法会得到最优解，不妨设为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k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个。</a:t>
            </a:r>
            <a:endParaRPr lang="en-US" altLang="zh-CN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>
              <a:lnSpc>
                <a:spcPct val="85000"/>
              </a:lnSpc>
            </a:pP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因而，将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n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个程序向两个容量各为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L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的磁盘存储时，存储的最大个数不会超过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k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。即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F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</a:rPr>
              <a:t>*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(I)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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k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。</a:t>
            </a:r>
            <a:endParaRPr lang="zh-CN" altLang="en-US" sz="2000" dirty="0" smtClean="0">
              <a:latin typeface="楷体_GB2312" pitchFamily="49" charset="-122"/>
              <a:ea typeface="楷体_GB2312" pitchFamily="49" charset="-122"/>
            </a:endParaRPr>
          </a:p>
          <a:p>
            <a:pPr lvl="2">
              <a:lnSpc>
                <a:spcPct val="85000"/>
              </a:lnSpc>
            </a:pP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按照上述算法假设第一个磁盘存储了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k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</a:rPr>
              <a:t>1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个程序，第二个磁盘存储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k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</a:rPr>
              <a:t>2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个程序，则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k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</a:rPr>
              <a:t>1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+k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</a:rPr>
              <a:t>2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+1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k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，即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F(I)k-1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，于是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|F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*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(I)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–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F(I)|1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。</a:t>
            </a:r>
            <a:endParaRPr lang="en-US" altLang="zh-CN" sz="2000" dirty="0" smtClean="0">
              <a:latin typeface="楷体_GB2312" pitchFamily="49" charset="-122"/>
              <a:ea typeface="楷体_GB2312" pitchFamily="49" charset="-122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000" dirty="0" smtClean="0">
                <a:ea typeface="楷体_GB2312" pitchFamily="49" charset="-122"/>
              </a:rPr>
              <a:t>近似算法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4773627"/>
          </a:xfrm>
        </p:spPr>
        <p:txBody>
          <a:bodyPr/>
          <a:lstStyle/>
          <a:p>
            <a:r>
              <a:rPr lang="en-US" altLang="zh-CN" sz="2800" dirty="0" smtClean="0"/>
              <a:t>10.6 0/1</a:t>
            </a:r>
            <a:r>
              <a:rPr lang="zh-CN" altLang="en-US" sz="2800" dirty="0" smtClean="0"/>
              <a:t>背包问题的近似算法</a:t>
            </a:r>
            <a:endParaRPr lang="en-US" altLang="zh-CN" sz="2800" dirty="0" smtClean="0">
              <a:ea typeface="楷体_GB2312" pitchFamily="49" charset="-122"/>
            </a:endParaRPr>
          </a:p>
          <a:p>
            <a:pPr lvl="1"/>
            <a:r>
              <a:rPr lang="zh-CN" altLang="en-US" sz="2400" dirty="0" smtClean="0"/>
              <a:t>贪心算法</a:t>
            </a:r>
            <a:r>
              <a:rPr lang="en-US" altLang="zh-CN" sz="2400" dirty="0" smtClean="0"/>
              <a:t>G-KK</a:t>
            </a:r>
            <a:endParaRPr lang="en-US" altLang="zh-CN" sz="2400" dirty="0" smtClean="0"/>
          </a:p>
          <a:p>
            <a:pPr lvl="2"/>
            <a:r>
              <a:rPr lang="en-US" altLang="zh-CN" sz="2000" dirty="0" smtClean="0"/>
              <a:t>1.</a:t>
            </a:r>
            <a:r>
              <a:rPr lang="zh-CN" altLang="en-US" sz="2000" dirty="0" smtClean="0"/>
              <a:t>按单位重量价值从大到小排序，设</a:t>
            </a:r>
            <a:r>
              <a:rPr lang="en-US" altLang="zh-CN" sz="2000" dirty="0" smtClean="0"/>
              <a:t>v</a:t>
            </a:r>
            <a:r>
              <a:rPr lang="en-US" altLang="zh-CN" sz="2000" baseline="-25000" dirty="0" smtClean="0"/>
              <a:t>1</a:t>
            </a:r>
            <a:r>
              <a:rPr lang="en-US" altLang="zh-CN" sz="2000" dirty="0" smtClean="0"/>
              <a:t>/w</a:t>
            </a:r>
            <a:r>
              <a:rPr lang="en-US" altLang="zh-CN" sz="2000" baseline="-25000" dirty="0" smtClean="0"/>
              <a:t>1</a:t>
            </a:r>
            <a:r>
              <a:rPr lang="en-US" altLang="zh-CN" sz="2000" dirty="0" smtClean="0"/>
              <a:t>≥v</a:t>
            </a:r>
            <a:r>
              <a:rPr lang="en-US" altLang="zh-CN" sz="2000" baseline="-25000" dirty="0" smtClean="0"/>
              <a:t>2</a:t>
            </a:r>
            <a:r>
              <a:rPr lang="en-US" altLang="zh-CN" sz="2000" dirty="0" smtClean="0"/>
              <a:t>/w</a:t>
            </a:r>
            <a:r>
              <a:rPr lang="en-US" altLang="zh-CN" sz="2000" baseline="-25000" dirty="0" smtClean="0"/>
              <a:t>2</a:t>
            </a:r>
            <a:r>
              <a:rPr lang="en-US" altLang="zh-CN" sz="2000" dirty="0" smtClean="0"/>
              <a:t>≥… ≥</a:t>
            </a:r>
            <a:r>
              <a:rPr lang="en-US" altLang="zh-CN" sz="2000" dirty="0" err="1" smtClean="0"/>
              <a:t>v</a:t>
            </a:r>
            <a:r>
              <a:rPr lang="en-US" altLang="zh-CN" sz="2000" baseline="-25000" dirty="0" err="1" smtClean="0"/>
              <a:t>n</a:t>
            </a:r>
            <a:r>
              <a:rPr lang="en-US" altLang="zh-CN" sz="2000" dirty="0" smtClean="0"/>
              <a:t>/</a:t>
            </a:r>
            <a:r>
              <a:rPr lang="en-US" altLang="zh-CN" sz="2000" dirty="0" err="1" smtClean="0"/>
              <a:t>w</a:t>
            </a:r>
            <a:r>
              <a:rPr lang="en-US" altLang="zh-CN" sz="2000" baseline="-25000" dirty="0" err="1" smtClean="0"/>
              <a:t>n</a:t>
            </a:r>
            <a:r>
              <a:rPr lang="zh-CN" altLang="en-US" sz="2000" baseline="-25000" dirty="0" smtClean="0"/>
              <a:t>；</a:t>
            </a:r>
            <a:endParaRPr lang="en-US" altLang="zh-CN" sz="2000" baseline="-25000" dirty="0" smtClean="0"/>
          </a:p>
          <a:p>
            <a:pPr lvl="2"/>
            <a:r>
              <a:rPr lang="en-US" altLang="zh-CN" sz="2000" dirty="0" smtClean="0"/>
              <a:t>2.</a:t>
            </a:r>
            <a:r>
              <a:rPr lang="zh-CN" altLang="en-US" sz="2000" dirty="0" smtClean="0"/>
              <a:t>顺序检查每一件物品，只要装的下就将它装入背包，设装入背包的总价值为</a:t>
            </a:r>
            <a:r>
              <a:rPr lang="en-US" altLang="zh-CN" sz="2000" dirty="0" smtClean="0"/>
              <a:t>V</a:t>
            </a:r>
            <a:r>
              <a:rPr lang="zh-CN" altLang="en-US" sz="2000" dirty="0" smtClean="0"/>
              <a:t>；</a:t>
            </a:r>
            <a:endParaRPr lang="en-US" altLang="zh-CN" sz="2000" dirty="0" smtClean="0"/>
          </a:p>
          <a:p>
            <a:pPr lvl="2"/>
            <a:r>
              <a:rPr lang="en-US" altLang="zh-CN" sz="2000" dirty="0" smtClean="0"/>
              <a:t>3.</a:t>
            </a:r>
            <a:r>
              <a:rPr lang="zh-CN" altLang="en-US" sz="2000" dirty="0" smtClean="0"/>
              <a:t>求</a:t>
            </a:r>
            <a:r>
              <a:rPr lang="en-US" altLang="zh-CN" sz="2000" dirty="0" err="1" smtClean="0"/>
              <a:t>v</a:t>
            </a:r>
            <a:r>
              <a:rPr lang="en-US" altLang="zh-CN" sz="2000" baseline="-25000" dirty="0" err="1" smtClean="0"/>
              <a:t>k</a:t>
            </a:r>
            <a:r>
              <a:rPr lang="en-US" altLang="zh-CN" sz="2000" dirty="0" smtClean="0"/>
              <a:t>=max{</a:t>
            </a:r>
            <a:r>
              <a:rPr lang="en-US" altLang="zh-CN" sz="2000" dirty="0" err="1" smtClean="0"/>
              <a:t>v</a:t>
            </a:r>
            <a:r>
              <a:rPr lang="en-US" altLang="zh-CN" sz="2000" baseline="-25000" dirty="0" err="1" smtClean="0"/>
              <a:t>i</a:t>
            </a:r>
            <a:r>
              <a:rPr lang="en-US" altLang="zh-CN" sz="2000" dirty="0" err="1" smtClean="0"/>
              <a:t>|i</a:t>
            </a:r>
            <a:r>
              <a:rPr lang="en-US" altLang="zh-CN" sz="2000" dirty="0" smtClean="0"/>
              <a:t>=1,2,..n}</a:t>
            </a:r>
            <a:r>
              <a:rPr lang="zh-CN" altLang="en-US" sz="2000" dirty="0" smtClean="0"/>
              <a:t>，若</a:t>
            </a:r>
            <a:r>
              <a:rPr lang="en-US" altLang="zh-CN" sz="2000" dirty="0" err="1" smtClean="0"/>
              <a:t>v</a:t>
            </a:r>
            <a:r>
              <a:rPr lang="en-US" altLang="zh-CN" sz="2000" baseline="-25000" dirty="0" err="1" smtClean="0"/>
              <a:t>k</a:t>
            </a:r>
            <a:r>
              <a:rPr lang="en-US" altLang="zh-CN" sz="2000" dirty="0" smtClean="0"/>
              <a:t>&gt;V</a:t>
            </a:r>
            <a:r>
              <a:rPr lang="zh-CN" altLang="en-US" sz="2000" dirty="0" smtClean="0"/>
              <a:t>，则将背包内的物品换成物品</a:t>
            </a:r>
            <a:r>
              <a:rPr lang="en-US" altLang="zh-CN" sz="2000" dirty="0" smtClean="0"/>
              <a:t>k</a:t>
            </a:r>
            <a:r>
              <a:rPr lang="zh-CN" altLang="en-US" sz="2000" dirty="0" smtClean="0"/>
              <a:t>。</a:t>
            </a:r>
            <a:r>
              <a:rPr lang="en-US" altLang="zh-CN" sz="2000" dirty="0" smtClean="0"/>
              <a:t>(</a:t>
            </a:r>
            <a:r>
              <a:rPr lang="zh-CN" altLang="en-US" sz="2000" dirty="0" smtClean="0"/>
              <a:t>算法假设</a:t>
            </a:r>
            <a:r>
              <a:rPr lang="en-US" altLang="zh-CN" sz="2000" dirty="0" smtClean="0"/>
              <a:t>V</a:t>
            </a:r>
            <a:r>
              <a:rPr lang="en-US" altLang="zh-CN" sz="2000" baseline="-25000" dirty="0" smtClean="0"/>
              <a:t>i</a:t>
            </a:r>
            <a:r>
              <a:rPr lang="en-US" altLang="zh-CN" sz="2000" dirty="0" smtClean="0"/>
              <a:t>&lt;=M</a:t>
            </a:r>
            <a:r>
              <a:rPr lang="zh-CN" altLang="en-US" sz="2000" dirty="0" smtClean="0"/>
              <a:t>，否则可将其排除在外</a:t>
            </a:r>
            <a:r>
              <a:rPr lang="en-US" altLang="zh-CN" sz="2000" dirty="0" smtClean="0"/>
              <a:t>)</a:t>
            </a:r>
            <a:endParaRPr lang="en-US" altLang="zh-CN" sz="2000" dirty="0" smtClean="0"/>
          </a:p>
          <a:p>
            <a:pPr lvl="1"/>
            <a:r>
              <a:rPr lang="zh-CN" altLang="en-US" sz="2400" dirty="0" smtClean="0"/>
              <a:t>例：</a:t>
            </a:r>
            <a:r>
              <a:rPr lang="zh-CN" altLang="en-US" sz="2000" dirty="0" smtClean="0"/>
              <a:t>有</a:t>
            </a:r>
            <a:r>
              <a:rPr lang="en-US" altLang="zh-CN" sz="2000" dirty="0" smtClean="0"/>
              <a:t>4</a:t>
            </a:r>
            <a:r>
              <a:rPr lang="zh-CN" altLang="en-US" sz="2000" dirty="0" smtClean="0"/>
              <a:t>件物品</a:t>
            </a:r>
            <a:r>
              <a:rPr lang="en-US" altLang="zh-CN" sz="2000" dirty="0" smtClean="0"/>
              <a:t>(</a:t>
            </a:r>
            <a:r>
              <a:rPr lang="en-US" altLang="zh-CN" sz="2000" dirty="0" err="1" smtClean="0"/>
              <a:t>w,v</a:t>
            </a:r>
            <a:r>
              <a:rPr lang="en-US" altLang="zh-CN" sz="2000" dirty="0" smtClean="0"/>
              <a:t>)</a:t>
            </a:r>
            <a:r>
              <a:rPr lang="zh-CN" altLang="en-US" sz="2000" dirty="0" smtClean="0"/>
              <a:t>为</a:t>
            </a:r>
            <a:r>
              <a:rPr lang="en-US" altLang="zh-CN" sz="2000" dirty="0" smtClean="0">
                <a:sym typeface="Wingdings" panose="05000000000000000000" pitchFamily="2" charset="2"/>
              </a:rPr>
              <a:t>: (3,7),(4,9),(2,2),(5,9), M=6</a:t>
            </a:r>
            <a:r>
              <a:rPr lang="zh-CN" altLang="en-US" sz="2000" dirty="0" smtClean="0">
                <a:sym typeface="Wingdings" panose="05000000000000000000" pitchFamily="2" charset="2"/>
              </a:rPr>
              <a:t>，</a:t>
            </a:r>
            <a:r>
              <a:rPr lang="en-US" altLang="zh-CN" sz="2000" dirty="0" smtClean="0">
                <a:sym typeface="Wingdings" panose="05000000000000000000" pitchFamily="2" charset="2"/>
              </a:rPr>
              <a:t>G-KK</a:t>
            </a:r>
            <a:r>
              <a:rPr lang="zh-CN" altLang="en-US" sz="2000" dirty="0" smtClean="0">
                <a:sym typeface="Wingdings" panose="05000000000000000000" pitchFamily="2" charset="2"/>
              </a:rPr>
              <a:t>给出的解是</a:t>
            </a:r>
            <a:r>
              <a:rPr lang="en-US" altLang="zh-CN" sz="2000" dirty="0" smtClean="0">
                <a:sym typeface="Wingdings" panose="05000000000000000000" pitchFamily="2" charset="2"/>
              </a:rPr>
              <a:t>{(3,7),(2,2)}</a:t>
            </a:r>
            <a:r>
              <a:rPr lang="zh-CN" altLang="en-US" sz="2000" dirty="0" smtClean="0">
                <a:sym typeface="Wingdings" panose="05000000000000000000" pitchFamily="2" charset="2"/>
              </a:rPr>
              <a:t>，总价值</a:t>
            </a:r>
            <a:r>
              <a:rPr lang="en-US" altLang="zh-CN" sz="2000" dirty="0" smtClean="0">
                <a:sym typeface="Wingdings" panose="05000000000000000000" pitchFamily="2" charset="2"/>
              </a:rPr>
              <a:t>9</a:t>
            </a:r>
            <a:r>
              <a:rPr lang="zh-CN" altLang="en-US" sz="2000" dirty="0" smtClean="0">
                <a:sym typeface="Wingdings" panose="05000000000000000000" pitchFamily="2" charset="2"/>
              </a:rPr>
              <a:t>。若把第四件改为</a:t>
            </a:r>
            <a:r>
              <a:rPr lang="en-US" altLang="zh-CN" sz="2000" dirty="0" smtClean="0">
                <a:sym typeface="Wingdings" panose="05000000000000000000" pitchFamily="2" charset="2"/>
              </a:rPr>
              <a:t>(5,10)</a:t>
            </a:r>
            <a:r>
              <a:rPr lang="zh-CN" altLang="en-US" sz="2000" dirty="0" smtClean="0">
                <a:sym typeface="Wingdings" panose="05000000000000000000" pitchFamily="2" charset="2"/>
              </a:rPr>
              <a:t>，则解为</a:t>
            </a:r>
            <a:r>
              <a:rPr lang="en-US" altLang="zh-CN" sz="2000" dirty="0" smtClean="0">
                <a:sym typeface="Wingdings" panose="05000000000000000000" pitchFamily="2" charset="2"/>
              </a:rPr>
              <a:t>{(5,10)}</a:t>
            </a:r>
            <a:r>
              <a:rPr lang="zh-CN" altLang="en-US" sz="2000" dirty="0" smtClean="0">
                <a:sym typeface="Wingdings" panose="05000000000000000000" pitchFamily="2" charset="2"/>
              </a:rPr>
              <a:t>，总价值</a:t>
            </a:r>
            <a:r>
              <a:rPr lang="en-US" altLang="zh-CN" sz="2000" dirty="0" smtClean="0">
                <a:sym typeface="Wingdings" panose="05000000000000000000" pitchFamily="2" charset="2"/>
              </a:rPr>
              <a:t>10</a:t>
            </a:r>
            <a:r>
              <a:rPr lang="zh-CN" altLang="en-US" sz="2000" dirty="0" smtClean="0">
                <a:sym typeface="Wingdings" panose="05000000000000000000" pitchFamily="2" charset="2"/>
              </a:rPr>
              <a:t>。</a:t>
            </a:r>
            <a:endParaRPr lang="en-US" altLang="zh-CN" sz="2000" dirty="0" smtClean="0">
              <a:sym typeface="Wingdings" panose="05000000000000000000" pitchFamily="2" charset="2"/>
            </a:endParaRPr>
          </a:p>
          <a:p>
            <a:pPr lvl="1"/>
            <a:r>
              <a:rPr lang="zh-CN" altLang="en-US" sz="2400" dirty="0" smtClean="0"/>
              <a:t>定理：</a:t>
            </a:r>
            <a:r>
              <a:rPr lang="en-US" altLang="zh-CN" sz="2400" dirty="0" smtClean="0"/>
              <a:t>G-KK</a:t>
            </a:r>
            <a:r>
              <a:rPr lang="zh-CN" altLang="en-US" sz="2400" dirty="0" smtClean="0"/>
              <a:t>是</a:t>
            </a:r>
            <a:r>
              <a:rPr lang="en-US" altLang="zh-CN" sz="2400" dirty="0" smtClean="0"/>
              <a:t>2-</a:t>
            </a:r>
            <a:r>
              <a:rPr lang="zh-CN" altLang="en-US" sz="2400" dirty="0" smtClean="0"/>
              <a:t>近似算法。</a:t>
            </a:r>
            <a:endParaRPr lang="en-US" altLang="zh-CN" sz="2400" dirty="0" smtClean="0"/>
          </a:p>
          <a:p>
            <a:pPr lvl="2"/>
            <a:r>
              <a:rPr lang="zh-CN" altLang="en-US" sz="2000" dirty="0" smtClean="0"/>
              <a:t>证：令</a:t>
            </a:r>
            <a:r>
              <a:rPr lang="en-US" altLang="zh-CN" sz="2000" dirty="0" smtClean="0"/>
              <a:t>OPT(I)</a:t>
            </a:r>
            <a:r>
              <a:rPr lang="zh-CN" altLang="en-US" sz="2000" dirty="0" smtClean="0"/>
              <a:t>是最优解。设</a:t>
            </a:r>
            <a:r>
              <a:rPr lang="en-US" altLang="zh-CN" sz="2000" dirty="0" smtClean="0"/>
              <a:t>t</a:t>
            </a:r>
            <a:r>
              <a:rPr lang="zh-CN" altLang="en-US" sz="2000" dirty="0" smtClean="0"/>
              <a:t>是第一件未装入背包的物品，</a:t>
            </a:r>
            <a:r>
              <a:rPr lang="en-US" altLang="zh-CN" sz="2000" dirty="0" smtClean="0"/>
              <a:t>OPT(I)&lt;G-KK(I)+</a:t>
            </a:r>
            <a:r>
              <a:rPr lang="en-US" altLang="zh-CN" sz="2000" dirty="0" err="1" smtClean="0"/>
              <a:t>v</a:t>
            </a:r>
            <a:r>
              <a:rPr lang="en-US" altLang="zh-CN" sz="2000" baseline="-25000" dirty="0" err="1" smtClean="0"/>
              <a:t>t</a:t>
            </a:r>
            <a:r>
              <a:rPr lang="en-US" altLang="zh-CN" sz="2000" dirty="0" smtClean="0"/>
              <a:t> ≤ G-KK(I)+</a:t>
            </a:r>
            <a:r>
              <a:rPr lang="en-US" altLang="zh-CN" sz="2000" dirty="0" err="1" smtClean="0"/>
              <a:t>V</a:t>
            </a:r>
            <a:r>
              <a:rPr lang="en-US" altLang="zh-CN" sz="2000" baseline="-25000" dirty="0" err="1" smtClean="0"/>
              <a:t>max</a:t>
            </a:r>
            <a:r>
              <a:rPr lang="en-US" altLang="zh-CN" sz="2000" dirty="0" smtClean="0"/>
              <a:t> ≤2G-KK(I)</a:t>
            </a:r>
            <a:r>
              <a:rPr lang="zh-CN" altLang="en-US" sz="2000" dirty="0" smtClean="0"/>
              <a:t>，证毕。</a:t>
            </a:r>
            <a:endParaRPr lang="zh-CN" altLang="en-US" sz="20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sz="4000" dirty="0" smtClean="0"/>
              <a:t>0/1</a:t>
            </a:r>
            <a:r>
              <a:rPr lang="zh-CN" altLang="en-US" sz="4000" dirty="0" smtClean="0"/>
              <a:t>背包问题的近似算法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dirty="0" smtClean="0"/>
              <a:t>多项式时间近似方案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把贪心近似</a:t>
            </a:r>
            <a:r>
              <a:rPr lang="en-US" altLang="zh-CN" dirty="0" smtClean="0"/>
              <a:t>G-KK</a:t>
            </a:r>
            <a:r>
              <a:rPr lang="zh-CN" altLang="en-US" dirty="0" smtClean="0"/>
              <a:t>加以改进，可得近似比任意接近</a:t>
            </a:r>
            <a:r>
              <a:rPr lang="en-US" altLang="zh-CN" dirty="0" smtClean="0"/>
              <a:t>1</a:t>
            </a:r>
            <a:r>
              <a:rPr lang="zh-CN" altLang="en-US" dirty="0" smtClean="0"/>
              <a:t>的算法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多项式近似方案</a:t>
            </a:r>
            <a:r>
              <a:rPr lang="en-US" altLang="zh-CN" dirty="0" smtClean="0"/>
              <a:t>PTAS</a:t>
            </a:r>
            <a:r>
              <a:rPr lang="zh-CN" altLang="en-US" dirty="0" smtClean="0">
                <a:sym typeface="Symbol" panose="05050102010706020507"/>
              </a:rPr>
              <a:t>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输入</a:t>
            </a:r>
            <a:r>
              <a:rPr lang="zh-CN" altLang="en-US" dirty="0" smtClean="0">
                <a:sym typeface="Symbol" panose="05050102010706020507"/>
              </a:rPr>
              <a:t></a:t>
            </a:r>
            <a:r>
              <a:rPr lang="en-US" altLang="zh-CN" dirty="0" smtClean="0">
                <a:sym typeface="Symbol" panose="05050102010706020507"/>
              </a:rPr>
              <a:t>&gt;0</a:t>
            </a:r>
            <a:r>
              <a:rPr lang="zh-CN" altLang="en-US" dirty="0" smtClean="0">
                <a:sym typeface="Symbol" panose="05050102010706020507"/>
              </a:rPr>
              <a:t>和实例</a:t>
            </a:r>
            <a:r>
              <a:rPr lang="en-US" altLang="zh-CN" dirty="0" smtClean="0">
                <a:sym typeface="Symbol" panose="05050102010706020507"/>
              </a:rPr>
              <a:t>I</a:t>
            </a:r>
            <a:r>
              <a:rPr lang="zh-CN" altLang="en-US" dirty="0" smtClean="0">
                <a:sym typeface="Symbol" panose="05050102010706020507"/>
              </a:rPr>
              <a:t>。</a:t>
            </a:r>
            <a:endParaRPr lang="en-US" altLang="zh-CN" dirty="0" smtClean="0">
              <a:sym typeface="Symbol" panose="05050102010706020507"/>
            </a:endParaRPr>
          </a:p>
          <a:p>
            <a:pPr lvl="3"/>
            <a:r>
              <a:rPr lang="zh-CN" altLang="en-US" dirty="0" smtClean="0">
                <a:sym typeface="Symbol" panose="05050102010706020507"/>
              </a:rPr>
              <a:t>令</a:t>
            </a:r>
            <a:r>
              <a:rPr lang="en-US" altLang="zh-CN" dirty="0" smtClean="0">
                <a:sym typeface="Symbol" panose="05050102010706020507"/>
              </a:rPr>
              <a:t>m=1/</a:t>
            </a:r>
            <a:r>
              <a:rPr lang="zh-CN" altLang="en-US" dirty="0" smtClean="0">
                <a:sym typeface="Symbol" panose="05050102010706020507"/>
              </a:rPr>
              <a:t>  </a:t>
            </a:r>
            <a:r>
              <a:rPr lang="en-US" altLang="zh-CN" dirty="0" smtClean="0">
                <a:sym typeface="Symbol" panose="05050102010706020507"/>
              </a:rPr>
              <a:t></a:t>
            </a:r>
            <a:r>
              <a:rPr lang="zh-CN" altLang="en-US" dirty="0" smtClean="0">
                <a:sym typeface="Symbol" panose="05050102010706020507"/>
              </a:rPr>
              <a:t>。</a:t>
            </a:r>
            <a:endParaRPr lang="en-US" altLang="zh-CN" dirty="0" smtClean="0">
              <a:sym typeface="Symbol" panose="05050102010706020507"/>
            </a:endParaRPr>
          </a:p>
          <a:p>
            <a:pPr lvl="3"/>
            <a:r>
              <a:rPr lang="zh-CN" altLang="en-US" dirty="0" smtClean="0">
                <a:sym typeface="Symbol" panose="05050102010706020507"/>
              </a:rPr>
              <a:t>按单位重量价值排列物品</a:t>
            </a:r>
            <a:r>
              <a:rPr lang="en-US" altLang="zh-CN" dirty="0" smtClean="0"/>
              <a:t>v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/w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≥v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/w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≥… ≥</a:t>
            </a:r>
            <a:r>
              <a:rPr lang="en-US" altLang="zh-CN" dirty="0" err="1" smtClean="0"/>
              <a:t>v</a:t>
            </a:r>
            <a:r>
              <a:rPr lang="en-US" altLang="zh-CN" baseline="-25000" dirty="0" err="1" smtClean="0"/>
              <a:t>n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w</a:t>
            </a:r>
            <a:r>
              <a:rPr lang="en-US" altLang="zh-CN" baseline="-25000" dirty="0" err="1" smtClean="0"/>
              <a:t>n</a:t>
            </a:r>
            <a:r>
              <a:rPr lang="zh-CN" altLang="en-US" baseline="-25000" dirty="0" smtClean="0"/>
              <a:t>。</a:t>
            </a:r>
            <a:endParaRPr lang="en-US" altLang="zh-CN" baseline="-25000" dirty="0" smtClean="0"/>
          </a:p>
          <a:p>
            <a:pPr lvl="3"/>
            <a:r>
              <a:rPr lang="zh-CN" altLang="en-US" dirty="0" smtClean="0"/>
              <a:t>对每一个</a:t>
            </a:r>
            <a:r>
              <a:rPr lang="en-US" altLang="zh-CN" dirty="0" smtClean="0"/>
              <a:t>t=1,2,..m</a:t>
            </a:r>
            <a:r>
              <a:rPr lang="zh-CN" altLang="en-US" dirty="0" smtClean="0"/>
              <a:t>和</a:t>
            </a:r>
            <a:r>
              <a:rPr lang="en-US" altLang="zh-CN" dirty="0" smtClean="0"/>
              <a:t>t</a:t>
            </a:r>
            <a:r>
              <a:rPr lang="zh-CN" altLang="en-US" dirty="0" smtClean="0"/>
              <a:t>件物品，检查这</a:t>
            </a:r>
            <a:r>
              <a:rPr lang="en-US" altLang="zh-CN" dirty="0" smtClean="0"/>
              <a:t>t</a:t>
            </a:r>
            <a:r>
              <a:rPr lang="zh-CN" altLang="en-US" dirty="0" smtClean="0"/>
              <a:t>件物品的重量之和</a:t>
            </a:r>
            <a:r>
              <a:rPr lang="en-US" altLang="zh-CN" dirty="0" smtClean="0"/>
              <a:t>W</a:t>
            </a:r>
            <a:r>
              <a:rPr lang="zh-CN" altLang="en-US" dirty="0" smtClean="0"/>
              <a:t>，若</a:t>
            </a:r>
            <a:r>
              <a:rPr lang="en-US" altLang="zh-CN" dirty="0" smtClean="0"/>
              <a:t>W ≤M</a:t>
            </a:r>
            <a:r>
              <a:rPr lang="zh-CN" altLang="en-US" dirty="0" smtClean="0"/>
              <a:t>，则接着用</a:t>
            </a:r>
            <a:r>
              <a:rPr lang="en-US" altLang="zh-CN" dirty="0" smtClean="0"/>
              <a:t>G-KK</a:t>
            </a:r>
            <a:r>
              <a:rPr lang="zh-CN" altLang="en-US" dirty="0" smtClean="0"/>
              <a:t>装入剩余物品。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比较得到的所有装法，取最大者作为近似解。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定理：对每一个</a:t>
            </a:r>
            <a:r>
              <a:rPr lang="zh-CN" altLang="en-US" dirty="0" smtClean="0">
                <a:sym typeface="Symbol" panose="05050102010706020507"/>
              </a:rPr>
              <a:t> </a:t>
            </a:r>
            <a:r>
              <a:rPr lang="en-US" altLang="zh-CN" dirty="0" smtClean="0">
                <a:sym typeface="Symbol" panose="05050102010706020507"/>
              </a:rPr>
              <a:t>&gt;0</a:t>
            </a:r>
            <a:r>
              <a:rPr lang="zh-CN" altLang="en-US" dirty="0" smtClean="0">
                <a:sym typeface="Symbol" panose="05050102010706020507"/>
              </a:rPr>
              <a:t>和实例</a:t>
            </a:r>
            <a:r>
              <a:rPr lang="en-US" altLang="zh-CN" dirty="0" smtClean="0">
                <a:sym typeface="Symbol" panose="05050102010706020507"/>
              </a:rPr>
              <a:t>I</a:t>
            </a:r>
            <a:r>
              <a:rPr lang="zh-CN" altLang="en-US" dirty="0" smtClean="0">
                <a:sym typeface="Symbol" panose="05050102010706020507"/>
              </a:rPr>
              <a:t>，</a:t>
            </a:r>
            <a:r>
              <a:rPr lang="en-US" altLang="zh-CN" dirty="0" smtClean="0">
                <a:sym typeface="Symbol" panose="05050102010706020507"/>
              </a:rPr>
              <a:t>OPT(I)&lt;(1+</a:t>
            </a:r>
            <a:r>
              <a:rPr lang="zh-CN" altLang="en-US" dirty="0" smtClean="0">
                <a:sym typeface="Symbol" panose="05050102010706020507"/>
              </a:rPr>
              <a:t></a:t>
            </a:r>
            <a:r>
              <a:rPr lang="en-US" altLang="zh-CN" dirty="0" smtClean="0">
                <a:sym typeface="Symbol" panose="05050102010706020507"/>
              </a:rPr>
              <a:t>)PTAS</a:t>
            </a:r>
            <a:r>
              <a:rPr lang="zh-CN" altLang="en-US" dirty="0" smtClean="0">
                <a:sym typeface="Symbol" panose="05050102010706020507"/>
              </a:rPr>
              <a:t></a:t>
            </a:r>
            <a:r>
              <a:rPr lang="en-US" altLang="zh-CN" dirty="0" smtClean="0">
                <a:sym typeface="Symbol" panose="05050102010706020507"/>
              </a:rPr>
              <a:t>(I)</a:t>
            </a:r>
            <a:r>
              <a:rPr lang="zh-CN" altLang="en-US" dirty="0" smtClean="0">
                <a:sym typeface="Symbol" panose="05050102010706020507"/>
              </a:rPr>
              <a:t>，且</a:t>
            </a:r>
            <a:r>
              <a:rPr lang="en-US" altLang="zh-CN" dirty="0" smtClean="0">
                <a:sym typeface="Symbol" panose="05050102010706020507"/>
              </a:rPr>
              <a:t>PTAS</a:t>
            </a:r>
            <a:r>
              <a:rPr lang="zh-CN" altLang="en-US" dirty="0" smtClean="0">
                <a:sym typeface="Symbol" panose="05050102010706020507"/>
              </a:rPr>
              <a:t>的时间复杂度为</a:t>
            </a:r>
            <a:r>
              <a:rPr lang="en-US" altLang="zh-CN" dirty="0" smtClean="0">
                <a:sym typeface="Symbol" panose="05050102010706020507"/>
              </a:rPr>
              <a:t>O(n</a:t>
            </a:r>
            <a:r>
              <a:rPr lang="en-US" altLang="zh-CN" baseline="30000" dirty="0" smtClean="0">
                <a:sym typeface="Symbol" panose="05050102010706020507"/>
              </a:rPr>
              <a:t>1/</a:t>
            </a:r>
            <a:r>
              <a:rPr lang="zh-CN" altLang="en-US" baseline="30000" dirty="0" smtClean="0">
                <a:sym typeface="Symbol" panose="05050102010706020507"/>
              </a:rPr>
              <a:t></a:t>
            </a:r>
            <a:r>
              <a:rPr lang="en-US" altLang="zh-CN" baseline="30000" dirty="0" smtClean="0">
                <a:sym typeface="Symbol" panose="05050102010706020507"/>
              </a:rPr>
              <a:t>+2</a:t>
            </a:r>
            <a:r>
              <a:rPr lang="en-US" altLang="zh-CN" dirty="0" smtClean="0">
                <a:sym typeface="Symbol" panose="05050102010706020507"/>
              </a:rPr>
              <a:t>)</a:t>
            </a:r>
            <a:r>
              <a:rPr lang="zh-CN" altLang="en-US" dirty="0" smtClean="0">
                <a:sym typeface="Symbol" panose="05050102010706020507"/>
              </a:rPr>
              <a:t>。</a:t>
            </a:r>
            <a:endParaRPr lang="en-US" altLang="zh-CN" dirty="0" smtClean="0">
              <a:sym typeface="Symbol" panose="05050102010706020507"/>
            </a:endParaRPr>
          </a:p>
          <a:p>
            <a:pPr lvl="2"/>
            <a:r>
              <a:rPr lang="zh-CN" altLang="en-US" dirty="0" smtClean="0"/>
              <a:t>定理说明，</a:t>
            </a:r>
            <a:r>
              <a:rPr lang="en-US" altLang="zh-CN" dirty="0" smtClean="0"/>
              <a:t>0/1</a:t>
            </a:r>
            <a:r>
              <a:rPr lang="zh-CN" altLang="en-US" dirty="0" smtClean="0"/>
              <a:t>背包问题是多项式时间完全可近似的。</a:t>
            </a:r>
            <a:endParaRPr lang="zh-CN" altLang="en-US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sz="4000" dirty="0" smtClean="0"/>
              <a:t>0/1</a:t>
            </a:r>
            <a:r>
              <a:rPr lang="zh-CN" altLang="en-US" sz="4000" dirty="0" smtClean="0"/>
              <a:t>背包问题的近似算法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2844" y="1285860"/>
            <a:ext cx="8786874" cy="4845065"/>
          </a:xfrm>
        </p:spPr>
        <p:txBody>
          <a:bodyPr/>
          <a:lstStyle/>
          <a:p>
            <a:r>
              <a:rPr lang="zh-CN" altLang="en-US" sz="2400" dirty="0" smtClean="0"/>
              <a:t>证明</a:t>
            </a:r>
            <a:r>
              <a:rPr lang="zh-CN" altLang="en-US" sz="2000" dirty="0" smtClean="0"/>
              <a:t>：</a:t>
            </a:r>
            <a:r>
              <a:rPr lang="en-US" altLang="zh-CN" sz="2000" dirty="0" smtClean="0">
                <a:sym typeface="Symbol" panose="05050102010706020507"/>
              </a:rPr>
              <a:t> OPT(I)&lt;(1+</a:t>
            </a:r>
            <a:r>
              <a:rPr lang="zh-CN" altLang="en-US" sz="2000" dirty="0" smtClean="0">
                <a:sym typeface="Symbol" panose="05050102010706020507"/>
              </a:rPr>
              <a:t></a:t>
            </a:r>
            <a:r>
              <a:rPr lang="en-US" altLang="zh-CN" sz="2000" dirty="0" smtClean="0">
                <a:sym typeface="Symbol" panose="05050102010706020507"/>
              </a:rPr>
              <a:t>)PTAS</a:t>
            </a:r>
            <a:r>
              <a:rPr lang="zh-CN" altLang="en-US" sz="2000" dirty="0" smtClean="0">
                <a:sym typeface="Symbol" panose="05050102010706020507"/>
              </a:rPr>
              <a:t></a:t>
            </a:r>
            <a:r>
              <a:rPr lang="en-US" altLang="zh-CN" sz="2000" dirty="0" smtClean="0">
                <a:sym typeface="Symbol" panose="05050102010706020507"/>
              </a:rPr>
              <a:t>(I)</a:t>
            </a:r>
            <a:endParaRPr lang="en-US" altLang="zh-CN" sz="2000" dirty="0" smtClean="0"/>
          </a:p>
          <a:p>
            <a:pPr lvl="1"/>
            <a:r>
              <a:rPr lang="zh-CN" altLang="en-US" sz="2000" dirty="0" smtClean="0"/>
              <a:t>设最优解集合为</a:t>
            </a:r>
            <a:r>
              <a:rPr lang="en-US" altLang="zh-CN" sz="2000" dirty="0" smtClean="0"/>
              <a:t>S*</a:t>
            </a:r>
            <a:r>
              <a:rPr lang="zh-CN" altLang="en-US" sz="2000" dirty="0" smtClean="0"/>
              <a:t>，若</a:t>
            </a:r>
            <a:r>
              <a:rPr lang="en-US" altLang="zh-CN" sz="2000" dirty="0" smtClean="0"/>
              <a:t>|S*| ≤m</a:t>
            </a:r>
            <a:r>
              <a:rPr lang="zh-CN" altLang="en-US" sz="2000" dirty="0" smtClean="0"/>
              <a:t>，则算法必得到</a:t>
            </a:r>
            <a:r>
              <a:rPr lang="en-US" altLang="zh-CN" sz="2000" dirty="0" smtClean="0"/>
              <a:t>S*</a:t>
            </a:r>
            <a:r>
              <a:rPr lang="zh-CN" altLang="en-US" sz="2000" dirty="0" smtClean="0"/>
              <a:t>。对</a:t>
            </a:r>
            <a:r>
              <a:rPr lang="en-US" altLang="zh-CN" sz="2000" dirty="0" smtClean="0"/>
              <a:t>|S*|&gt;m</a:t>
            </a:r>
            <a:r>
              <a:rPr lang="zh-CN" altLang="en-US" sz="2000" dirty="0" smtClean="0"/>
              <a:t>，考虑以</a:t>
            </a:r>
            <a:r>
              <a:rPr lang="en-US" altLang="zh-CN" sz="2000" dirty="0" smtClean="0"/>
              <a:t>S*</a:t>
            </a:r>
            <a:r>
              <a:rPr lang="zh-CN" altLang="en-US" sz="2000" dirty="0" smtClean="0"/>
              <a:t>中</a:t>
            </a:r>
            <a:r>
              <a:rPr lang="en-US" altLang="zh-CN" sz="2000" dirty="0" smtClean="0"/>
              <a:t>m</a:t>
            </a:r>
            <a:r>
              <a:rPr lang="zh-CN" altLang="en-US" sz="2000" dirty="0" smtClean="0"/>
              <a:t>件价值最大的物品为基础，算法得到的结果</a:t>
            </a:r>
            <a:r>
              <a:rPr lang="en-US" altLang="zh-CN" sz="2000" dirty="0" smtClean="0"/>
              <a:t>S</a:t>
            </a:r>
            <a:r>
              <a:rPr lang="zh-CN" altLang="en-US" sz="2000" dirty="0" smtClean="0"/>
              <a:t>。不妨设</a:t>
            </a:r>
            <a:r>
              <a:rPr lang="en-US" altLang="zh-CN" sz="2000" dirty="0" smtClean="0"/>
              <a:t>S ≠S*</a:t>
            </a:r>
            <a:r>
              <a:rPr lang="zh-CN" altLang="en-US" sz="2000" dirty="0" smtClean="0"/>
              <a:t>。</a:t>
            </a:r>
            <a:endParaRPr lang="en-US" altLang="zh-CN" sz="2000" dirty="0" smtClean="0"/>
          </a:p>
          <a:p>
            <a:pPr lvl="1"/>
            <a:r>
              <a:rPr lang="zh-CN" altLang="en-US" sz="2000" dirty="0" smtClean="0"/>
              <a:t>设物品</a:t>
            </a:r>
            <a:r>
              <a:rPr lang="en-US" altLang="zh-CN" sz="2000" dirty="0" smtClean="0"/>
              <a:t>L</a:t>
            </a:r>
            <a:r>
              <a:rPr lang="zh-CN" altLang="en-US" sz="2000" dirty="0" smtClean="0"/>
              <a:t>是</a:t>
            </a:r>
            <a:r>
              <a:rPr lang="en-US" altLang="zh-CN" sz="2000" dirty="0" smtClean="0"/>
              <a:t>S*</a:t>
            </a:r>
            <a:r>
              <a:rPr lang="zh-CN" altLang="en-US" sz="2000" dirty="0" smtClean="0"/>
              <a:t>中第一件不在</a:t>
            </a:r>
            <a:r>
              <a:rPr lang="en-US" altLang="zh-CN" sz="2000" dirty="0" smtClean="0"/>
              <a:t>S</a:t>
            </a:r>
            <a:r>
              <a:rPr lang="zh-CN" altLang="en-US" sz="2000" dirty="0" smtClean="0"/>
              <a:t>中的物品，在此之前</a:t>
            </a:r>
            <a:r>
              <a:rPr lang="en-US" altLang="zh-CN" sz="2000" dirty="0" smtClean="0"/>
              <a:t>G-KK</a:t>
            </a:r>
            <a:r>
              <a:rPr lang="zh-CN" altLang="en-US" sz="2000" dirty="0" smtClean="0"/>
              <a:t>装入的不属于</a:t>
            </a:r>
            <a:r>
              <a:rPr lang="en-US" altLang="zh-CN" sz="2000" dirty="0" smtClean="0"/>
              <a:t>S</a:t>
            </a:r>
            <a:r>
              <a:rPr lang="zh-CN" altLang="en-US" sz="2000" dirty="0" smtClean="0"/>
              <a:t>*的物品</a:t>
            </a:r>
            <a:r>
              <a:rPr lang="en-US" altLang="zh-CN" sz="2000" dirty="0" smtClean="0"/>
              <a:t>(</a:t>
            </a:r>
            <a:r>
              <a:rPr lang="zh-CN" altLang="en-US" sz="2000" dirty="0" smtClean="0"/>
              <a:t>肯定有这样的物品，否则应该装入</a:t>
            </a:r>
            <a:r>
              <a:rPr lang="en-US" altLang="zh-CN" sz="2000" dirty="0" smtClean="0"/>
              <a:t>L)</a:t>
            </a:r>
            <a:r>
              <a:rPr lang="zh-CN" altLang="en-US" sz="2000" dirty="0" smtClean="0"/>
              <a:t>的单位价值≥</a:t>
            </a:r>
            <a:r>
              <a:rPr lang="en-US" altLang="zh-CN" sz="2000" dirty="0" err="1" smtClean="0"/>
              <a:t>v</a:t>
            </a:r>
            <a:r>
              <a:rPr lang="en-US" altLang="zh-CN" sz="2000" baseline="-25000" dirty="0" err="1" smtClean="0"/>
              <a:t>L</a:t>
            </a:r>
            <a:r>
              <a:rPr lang="en-US" altLang="zh-CN" sz="2000" dirty="0" smtClean="0"/>
              <a:t>\</a:t>
            </a:r>
            <a:r>
              <a:rPr lang="en-US" altLang="zh-CN" sz="2000" dirty="0" err="1" smtClean="0"/>
              <a:t>w</a:t>
            </a:r>
            <a:r>
              <a:rPr lang="en-US" altLang="zh-CN" sz="2000" baseline="-25000" dirty="0" err="1" smtClean="0"/>
              <a:t>L</a:t>
            </a:r>
            <a:r>
              <a:rPr lang="zh-CN" altLang="en-US" sz="2000" dirty="0" smtClean="0"/>
              <a:t>，当然也≥</a:t>
            </a:r>
            <a:r>
              <a:rPr lang="en-US" altLang="zh-CN" sz="2000" dirty="0" smtClean="0"/>
              <a:t>S*</a:t>
            </a:r>
            <a:r>
              <a:rPr lang="zh-CN" altLang="en-US" sz="2000" dirty="0" smtClean="0"/>
              <a:t>中没有装入物品的单位价值。故</a:t>
            </a:r>
            <a:endParaRPr lang="en-US" altLang="zh-CN" sz="2000" dirty="0" smtClean="0"/>
          </a:p>
          <a:p>
            <a:pPr lvl="1"/>
            <a:r>
              <a:rPr lang="en-US" altLang="zh-CN" sz="2000" dirty="0" smtClean="0"/>
              <a:t>OPT(I)&lt;             </a:t>
            </a:r>
            <a:r>
              <a:rPr lang="zh-CN" altLang="en-US" sz="2000" dirty="0" smtClean="0"/>
              <a:t>，因为如图，Ｗ</a:t>
            </a:r>
            <a:r>
              <a:rPr lang="en-US" altLang="zh-CN" sz="2000" dirty="0" smtClean="0"/>
              <a:t>(A)&lt;w(L</a:t>
            </a:r>
            <a:r>
              <a:rPr lang="zh-CN" altLang="en-US" sz="2000" baseline="-25000" dirty="0" smtClean="0"/>
              <a:t>前</a:t>
            </a:r>
            <a:r>
              <a:rPr lang="en-US" altLang="zh-CN" sz="2000" dirty="0" smtClean="0"/>
              <a:t>) </a:t>
            </a:r>
            <a:r>
              <a:rPr lang="zh-CN" altLang="en-US" sz="2000" dirty="0" smtClean="0"/>
              <a:t>，</a:t>
            </a:r>
            <a:endParaRPr lang="en-US" altLang="zh-CN" sz="2000" dirty="0" smtClean="0"/>
          </a:p>
          <a:p>
            <a:pPr lvl="1">
              <a:buNone/>
            </a:pPr>
            <a:r>
              <a:rPr lang="en-US" altLang="zh-CN" sz="2000" dirty="0" smtClean="0"/>
              <a:t>(</a:t>
            </a:r>
            <a:r>
              <a:rPr lang="zh-CN" altLang="en-US" sz="2000" dirty="0" smtClean="0"/>
              <a:t>否则</a:t>
            </a:r>
            <a:r>
              <a:rPr lang="en-US" altLang="zh-CN" sz="2000" dirty="0" smtClean="0"/>
              <a:t>M ≥w(</a:t>
            </a:r>
            <a:r>
              <a:rPr lang="en-US" altLang="zh-CN" sz="2000" dirty="0" err="1" smtClean="0"/>
              <a:t>T+A+w</a:t>
            </a:r>
            <a:r>
              <a:rPr lang="en-US" altLang="zh-CN" sz="2000" baseline="-25000" dirty="0" err="1" smtClean="0"/>
              <a:t>L</a:t>
            </a:r>
            <a:r>
              <a:rPr lang="en-US" altLang="zh-CN" sz="2000" dirty="0" smtClean="0"/>
              <a:t>) ≥w(T+L</a:t>
            </a:r>
            <a:r>
              <a:rPr lang="zh-CN" altLang="en-US" sz="2000" baseline="-25000" dirty="0" smtClean="0"/>
              <a:t>前</a:t>
            </a:r>
            <a:r>
              <a:rPr lang="en-US" altLang="zh-CN" sz="2000" dirty="0" smtClean="0"/>
              <a:t>+</a:t>
            </a:r>
            <a:r>
              <a:rPr lang="en-US" altLang="zh-CN" sz="2000" dirty="0" err="1" smtClean="0"/>
              <a:t>w</a:t>
            </a:r>
            <a:r>
              <a:rPr lang="en-US" altLang="zh-CN" sz="2000" baseline="-25000" dirty="0" err="1" smtClean="0"/>
              <a:t>L</a:t>
            </a:r>
            <a:r>
              <a:rPr lang="en-US" altLang="zh-CN" sz="2000" dirty="0" smtClean="0"/>
              <a:t>)</a:t>
            </a:r>
            <a:r>
              <a:rPr lang="zh-CN" altLang="en-US" sz="2000" dirty="0" smtClean="0"/>
              <a:t>，则</a:t>
            </a:r>
            <a:r>
              <a:rPr lang="en-US" altLang="zh-CN" sz="2000" dirty="0" err="1" smtClean="0"/>
              <a:t>w</a:t>
            </a:r>
            <a:r>
              <a:rPr lang="en-US" altLang="zh-CN" sz="2000" baseline="-25000" dirty="0" err="1" smtClean="0"/>
              <a:t>L</a:t>
            </a:r>
            <a:r>
              <a:rPr lang="zh-CN" altLang="en-US" sz="2000" dirty="0" smtClean="0"/>
              <a:t>可装入</a:t>
            </a:r>
            <a:r>
              <a:rPr lang="en-US" altLang="zh-CN" sz="2000" dirty="0" smtClean="0"/>
              <a:t>S)</a:t>
            </a:r>
            <a:endParaRPr lang="en-US" altLang="zh-CN" sz="2000" dirty="0" smtClean="0"/>
          </a:p>
          <a:p>
            <a:pPr lvl="1">
              <a:buNone/>
            </a:pPr>
            <a:r>
              <a:rPr lang="zh-CN" altLang="en-US" sz="2000" dirty="0" smtClean="0"/>
              <a:t>所以                   </a:t>
            </a:r>
            <a:r>
              <a:rPr lang="en-US" altLang="zh-CN" sz="2000" dirty="0" smtClean="0"/>
              <a:t>(L</a:t>
            </a:r>
            <a:r>
              <a:rPr lang="zh-CN" altLang="en-US" sz="2000" dirty="0" smtClean="0"/>
              <a:t>之前入</a:t>
            </a:r>
            <a:r>
              <a:rPr lang="en-US" altLang="zh-CN" sz="2000" dirty="0" smtClean="0"/>
              <a:t>S</a:t>
            </a:r>
            <a:r>
              <a:rPr lang="zh-CN" altLang="en-US" sz="2000" dirty="0" smtClean="0"/>
              <a:t>的单位价值高</a:t>
            </a:r>
            <a:r>
              <a:rPr lang="en-US" altLang="zh-CN" sz="2000" dirty="0" smtClean="0"/>
              <a:t>)</a:t>
            </a:r>
            <a:r>
              <a:rPr lang="zh-CN" altLang="en-US" sz="2000" dirty="0" smtClean="0"/>
              <a:t>，则</a:t>
            </a:r>
            <a:endParaRPr lang="en-US" altLang="zh-CN" sz="2000" dirty="0" smtClean="0"/>
          </a:p>
          <a:p>
            <a:pPr lvl="1">
              <a:buNone/>
            </a:pPr>
            <a:endParaRPr lang="en-US" altLang="zh-CN" sz="800" dirty="0" smtClean="0"/>
          </a:p>
          <a:p>
            <a:pPr lvl="1">
              <a:buNone/>
            </a:pPr>
            <a:r>
              <a:rPr lang="en-US" altLang="zh-CN" sz="2000" dirty="0" smtClean="0"/>
              <a:t>                                       =OPT(I)</a:t>
            </a:r>
            <a:r>
              <a:rPr lang="zh-CN" altLang="en-US" sz="2000" dirty="0" smtClean="0"/>
              <a:t>，得</a:t>
            </a:r>
            <a:r>
              <a:rPr lang="en-US" altLang="zh-CN" sz="2000" dirty="0" smtClean="0"/>
              <a:t>OPT(I)&lt;</a:t>
            </a:r>
            <a:endParaRPr lang="en-US" altLang="zh-CN" sz="2000" dirty="0" smtClean="0"/>
          </a:p>
          <a:p>
            <a:pPr lvl="1"/>
            <a:endParaRPr lang="en-US" altLang="zh-CN" sz="800" dirty="0" smtClean="0"/>
          </a:p>
          <a:p>
            <a:pPr lvl="1"/>
            <a:r>
              <a:rPr lang="zh-CN" altLang="en-US" sz="2000" dirty="0" smtClean="0"/>
              <a:t>因为</a:t>
            </a:r>
            <a:r>
              <a:rPr lang="en-US" altLang="zh-CN" sz="2000" dirty="0" smtClean="0"/>
              <a:t>S</a:t>
            </a:r>
            <a:r>
              <a:rPr lang="zh-CN" altLang="en-US" sz="2000" dirty="0" smtClean="0"/>
              <a:t>包含</a:t>
            </a:r>
            <a:r>
              <a:rPr lang="en-US" altLang="zh-CN" sz="2000" dirty="0" smtClean="0"/>
              <a:t>S*</a:t>
            </a:r>
            <a:r>
              <a:rPr lang="zh-CN" altLang="en-US" sz="2000" dirty="0" smtClean="0"/>
              <a:t>中</a:t>
            </a:r>
            <a:r>
              <a:rPr lang="en-US" altLang="zh-CN" sz="2000" dirty="0" smtClean="0"/>
              <a:t>m</a:t>
            </a:r>
            <a:r>
              <a:rPr lang="zh-CN" altLang="en-US" sz="2000" dirty="0" smtClean="0"/>
              <a:t>件价值最大的物品，它们的价值都≥</a:t>
            </a:r>
            <a:r>
              <a:rPr lang="en-US" altLang="zh-CN" sz="2000" dirty="0" err="1" smtClean="0"/>
              <a:t>v</a:t>
            </a:r>
            <a:r>
              <a:rPr lang="en-US" altLang="zh-CN" sz="2000" baseline="-25000" dirty="0" err="1" smtClean="0"/>
              <a:t>L</a:t>
            </a:r>
            <a:r>
              <a:rPr lang="zh-CN" altLang="en-US" sz="2000" dirty="0" smtClean="0"/>
              <a:t>，有 </a:t>
            </a:r>
            <a:r>
              <a:rPr lang="en-US" altLang="zh-CN" sz="2000" dirty="0" err="1" smtClean="0"/>
              <a:t>v</a:t>
            </a:r>
            <a:r>
              <a:rPr lang="en-US" altLang="zh-CN" sz="2000" baseline="-25000" dirty="0" err="1" smtClean="0"/>
              <a:t>L</a:t>
            </a:r>
            <a:r>
              <a:rPr lang="en-US" altLang="zh-CN" sz="2000" dirty="0" smtClean="0"/>
              <a:t>≤          </a:t>
            </a:r>
            <a:r>
              <a:rPr lang="zh-CN" altLang="en-US" sz="2000" dirty="0" smtClean="0"/>
              <a:t>于是，</a:t>
            </a:r>
            <a:r>
              <a:rPr lang="en-US" altLang="zh-CN" sz="2000" dirty="0" smtClean="0"/>
              <a:t>OPT(I)&lt;              ≤               ≤(1+1/m)PTAS</a:t>
            </a:r>
            <a:r>
              <a:rPr lang="zh-CN" altLang="en-US" sz="2000" dirty="0" smtClean="0">
                <a:sym typeface="Symbol" panose="05050102010706020507"/>
              </a:rPr>
              <a:t></a:t>
            </a:r>
            <a:r>
              <a:rPr lang="en-US" altLang="zh-CN" sz="2000" dirty="0" smtClean="0">
                <a:sym typeface="Symbol" panose="05050102010706020507"/>
              </a:rPr>
              <a:t>(I)</a:t>
            </a:r>
            <a:endParaRPr lang="en-US" altLang="zh-CN" sz="2000" dirty="0" smtClean="0">
              <a:sym typeface="Symbol" panose="05050102010706020507"/>
            </a:endParaRPr>
          </a:p>
          <a:p>
            <a:pPr lvl="1">
              <a:buNone/>
            </a:pPr>
            <a:r>
              <a:rPr lang="en-US" altLang="zh-CN" sz="2000" dirty="0" smtClean="0">
                <a:sym typeface="Symbol" panose="05050102010706020507"/>
              </a:rPr>
              <a:t>                                                            =(1+</a:t>
            </a:r>
            <a:r>
              <a:rPr lang="zh-CN" altLang="en-US" sz="2000" dirty="0" smtClean="0">
                <a:sym typeface="Symbol" panose="05050102010706020507"/>
              </a:rPr>
              <a:t> </a:t>
            </a:r>
            <a:r>
              <a:rPr lang="en-US" altLang="zh-CN" sz="2000" dirty="0" smtClean="0">
                <a:sym typeface="Symbol" panose="05050102010706020507"/>
              </a:rPr>
              <a:t>)PTAS</a:t>
            </a:r>
            <a:r>
              <a:rPr lang="zh-CN" altLang="en-US" sz="2000" dirty="0" smtClean="0">
                <a:sym typeface="Symbol" panose="05050102010706020507"/>
              </a:rPr>
              <a:t></a:t>
            </a:r>
            <a:r>
              <a:rPr lang="en-US" altLang="zh-CN" sz="2000" dirty="0" smtClean="0">
                <a:sym typeface="Symbol" panose="05050102010706020507"/>
              </a:rPr>
              <a:t>(I)</a:t>
            </a:r>
            <a:r>
              <a:rPr lang="zh-CN" altLang="en-US" sz="2000" dirty="0" smtClean="0">
                <a:sym typeface="Symbol" panose="05050102010706020507"/>
              </a:rPr>
              <a:t>，证毕。</a:t>
            </a:r>
            <a:endParaRPr lang="en-US" altLang="zh-CN" sz="2000" dirty="0" smtClean="0"/>
          </a:p>
          <a:p>
            <a:pPr lvl="3">
              <a:buNone/>
            </a:pPr>
            <a:endParaRPr lang="en-US" altLang="zh-CN" dirty="0" smtClean="0"/>
          </a:p>
          <a:p>
            <a:pPr lvl="3">
              <a:buNone/>
            </a:pPr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1785918" y="3357562"/>
          <a:ext cx="857256" cy="5000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5" name="公式" r:id="rId1" imgW="14020800" imgH="8229600" progId="Equation.3">
                  <p:embed/>
                </p:oleObj>
              </mc:Choice>
              <mc:Fallback>
                <p:oleObj name="公式" r:id="rId1" imgW="14020800" imgH="8229600" progId="Equation.3">
                  <p:embed/>
                  <p:pic>
                    <p:nvPicPr>
                      <p:cNvPr id="0" name="图片 6144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785918" y="3357562"/>
                        <a:ext cx="857256" cy="500066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1071538" y="4071942"/>
          <a:ext cx="1214446" cy="5000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6" name="公式" r:id="rId3" imgW="19507200" imgH="8839200" progId="Equation.3">
                  <p:embed/>
                </p:oleObj>
              </mc:Choice>
              <mc:Fallback>
                <p:oleObj name="公式" r:id="rId3" imgW="19507200" imgH="8839200" progId="Equation.3">
                  <p:embed/>
                  <p:pic>
                    <p:nvPicPr>
                      <p:cNvPr id="0" name="图片 6145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71538" y="4071942"/>
                        <a:ext cx="1214446" cy="500066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/>
        </p:nvGraphicFramePr>
        <p:xfrm>
          <a:off x="571472" y="4572008"/>
          <a:ext cx="2714644" cy="5715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7" name="公式" r:id="rId5" imgW="52730400" imgH="8839200" progId="Equation.3">
                  <p:embed/>
                </p:oleObj>
              </mc:Choice>
              <mc:Fallback>
                <p:oleObj name="公式" r:id="rId5" imgW="52730400" imgH="8839200" progId="Equation.3">
                  <p:embed/>
                  <p:pic>
                    <p:nvPicPr>
                      <p:cNvPr id="0" name="图片 6146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1472" y="4572008"/>
                        <a:ext cx="2714644" cy="571504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/>
        </p:nvGraphicFramePr>
        <p:xfrm>
          <a:off x="5572132" y="4572008"/>
          <a:ext cx="1000132" cy="5715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8" name="公式" r:id="rId7" imgW="14325600" imgH="8229600" progId="Equation.3">
                  <p:embed/>
                </p:oleObj>
              </mc:Choice>
              <mc:Fallback>
                <p:oleObj name="公式" r:id="rId7" imgW="14325600" imgH="8229600" progId="Equation.3">
                  <p:embed/>
                  <p:pic>
                    <p:nvPicPr>
                      <p:cNvPr id="0" name="图片 6147"/>
                      <p:cNvPicPr>
                        <a:picLocks noChangeAspect="1"/>
                      </p:cNvPicPr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72132" y="4572008"/>
                        <a:ext cx="1000132" cy="571504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/>
        </p:nvGraphicFramePr>
        <p:xfrm>
          <a:off x="7929586" y="5072074"/>
          <a:ext cx="857256" cy="5000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9" name="公式" r:id="rId9" imgW="12192000" imgH="10058400" progId="Equation.3">
                  <p:embed/>
                </p:oleObj>
              </mc:Choice>
              <mc:Fallback>
                <p:oleObj name="公式" r:id="rId9" imgW="12192000" imgH="10058400" progId="Equation.3">
                  <p:embed/>
                  <p:pic>
                    <p:nvPicPr>
                      <p:cNvPr id="0" name="图片 6148"/>
                      <p:cNvPicPr>
                        <a:picLocks noChangeAspect="1"/>
                      </p:cNvPicPr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929586" y="5072074"/>
                        <a:ext cx="857256" cy="500066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896" name="Object 8"/>
          <p:cNvGraphicFramePr>
            <a:graphicFrameLocks noChangeAspect="1"/>
          </p:cNvGraphicFramePr>
          <p:nvPr/>
        </p:nvGraphicFramePr>
        <p:xfrm>
          <a:off x="2571737" y="5429264"/>
          <a:ext cx="928694" cy="5000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0" name="公式" r:id="rId11" imgW="14325600" imgH="8229600" progId="Equation.3">
                  <p:embed/>
                </p:oleObj>
              </mc:Choice>
              <mc:Fallback>
                <p:oleObj name="公式" r:id="rId11" imgW="14325600" imgH="8229600" progId="Equation.3">
                  <p:embed/>
                  <p:pic>
                    <p:nvPicPr>
                      <p:cNvPr id="0" name="图片 6149"/>
                      <p:cNvPicPr>
                        <a:picLocks noChangeAspect="1"/>
                      </p:cNvPicPr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571737" y="5429264"/>
                        <a:ext cx="928694" cy="500066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/>
        </p:nvGraphicFramePr>
        <p:xfrm>
          <a:off x="3714744" y="5357826"/>
          <a:ext cx="1044576" cy="5000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1" name="公式" r:id="rId13" imgW="21640800" imgH="10058400" progId="Equation.3">
                  <p:embed/>
                </p:oleObj>
              </mc:Choice>
              <mc:Fallback>
                <p:oleObj name="公式" r:id="rId13" imgW="21640800" imgH="10058400" progId="Equation.3">
                  <p:embed/>
                  <p:pic>
                    <p:nvPicPr>
                      <p:cNvPr id="0" name="图片 6150"/>
                      <p:cNvPicPr>
                        <a:picLocks noChangeAspect="1"/>
                      </p:cNvPicPr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714744" y="5357826"/>
                        <a:ext cx="1044576" cy="500066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图片 11" descr="背包问题近似方案.png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500826" y="3214686"/>
            <a:ext cx="2357454" cy="1357322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sz="4000" dirty="0" smtClean="0"/>
              <a:t>0/1</a:t>
            </a:r>
            <a:r>
              <a:rPr lang="zh-CN" altLang="en-US" sz="4000" dirty="0" smtClean="0"/>
              <a:t>背包问题的近似算法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4282" y="1428736"/>
            <a:ext cx="8715436" cy="4702189"/>
          </a:xfrm>
        </p:spPr>
        <p:txBody>
          <a:bodyPr/>
          <a:lstStyle/>
          <a:p>
            <a:pPr lvl="2"/>
            <a:r>
              <a:rPr lang="zh-CN" altLang="en-US" sz="2400" dirty="0" smtClean="0"/>
              <a:t>证明：</a:t>
            </a:r>
            <a:r>
              <a:rPr lang="en-US" altLang="zh-CN" sz="2400" dirty="0" smtClean="0">
                <a:sym typeface="Symbol" panose="05050102010706020507"/>
              </a:rPr>
              <a:t> PTAS</a:t>
            </a:r>
            <a:r>
              <a:rPr lang="zh-CN" altLang="en-US" sz="2400" dirty="0" smtClean="0">
                <a:sym typeface="Symbol" panose="05050102010706020507"/>
              </a:rPr>
              <a:t>的时间复杂度为</a:t>
            </a:r>
            <a:r>
              <a:rPr lang="en-US" altLang="zh-CN" sz="2400" dirty="0" smtClean="0">
                <a:sym typeface="Symbol" panose="05050102010706020507"/>
              </a:rPr>
              <a:t>O(n</a:t>
            </a:r>
            <a:r>
              <a:rPr lang="en-US" altLang="zh-CN" sz="2400" baseline="30000" dirty="0" smtClean="0">
                <a:sym typeface="Symbol" panose="05050102010706020507"/>
              </a:rPr>
              <a:t>1/</a:t>
            </a:r>
            <a:r>
              <a:rPr lang="zh-CN" altLang="en-US" sz="2400" baseline="30000" dirty="0" smtClean="0">
                <a:sym typeface="Symbol" panose="05050102010706020507"/>
              </a:rPr>
              <a:t></a:t>
            </a:r>
            <a:r>
              <a:rPr lang="en-US" altLang="zh-CN" sz="2400" baseline="30000" dirty="0" smtClean="0">
                <a:sym typeface="Symbol" panose="05050102010706020507"/>
              </a:rPr>
              <a:t>+2</a:t>
            </a:r>
            <a:r>
              <a:rPr lang="en-US" altLang="zh-CN" sz="2400" dirty="0" smtClean="0">
                <a:sym typeface="Symbol" panose="05050102010706020507"/>
              </a:rPr>
              <a:t>)</a:t>
            </a:r>
            <a:endParaRPr lang="en-US" altLang="zh-CN" sz="2400" dirty="0" smtClean="0">
              <a:sym typeface="Symbol" panose="05050102010706020507"/>
            </a:endParaRPr>
          </a:p>
          <a:p>
            <a:pPr lvl="3"/>
            <a:r>
              <a:rPr lang="zh-CN" altLang="en-US" dirty="0" smtClean="0"/>
              <a:t>从</a:t>
            </a:r>
            <a:r>
              <a:rPr lang="en-US" altLang="zh-CN" dirty="0" smtClean="0"/>
              <a:t>n</a:t>
            </a:r>
            <a:r>
              <a:rPr lang="zh-CN" altLang="en-US" dirty="0" smtClean="0"/>
              <a:t>件物品中选取</a:t>
            </a:r>
            <a:r>
              <a:rPr lang="en-US" altLang="zh-CN" dirty="0" err="1" smtClean="0"/>
              <a:t>i</a:t>
            </a:r>
            <a:r>
              <a:rPr lang="zh-CN" altLang="en-US" dirty="0" smtClean="0"/>
              <a:t>件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=1,2,…m)</a:t>
            </a:r>
            <a:r>
              <a:rPr lang="zh-CN" altLang="en-US" dirty="0" smtClean="0"/>
              <a:t>，所有可能取法的个数为：</a:t>
            </a:r>
            <a:endParaRPr lang="en-US" altLang="zh-CN" dirty="0" smtClean="0"/>
          </a:p>
          <a:p>
            <a:pPr lvl="3">
              <a:buNone/>
            </a:pPr>
            <a:r>
              <a:rPr lang="en-US" altLang="zh-CN" dirty="0" smtClean="0"/>
              <a:t>   c</a:t>
            </a:r>
            <a:r>
              <a:rPr lang="en-US" altLang="zh-CN" baseline="-25000" dirty="0" smtClean="0"/>
              <a:t>n</a:t>
            </a:r>
            <a:r>
              <a:rPr lang="en-US" altLang="zh-CN" baseline="30000" dirty="0" smtClean="0"/>
              <a:t>1</a:t>
            </a:r>
            <a:r>
              <a:rPr lang="en-US" altLang="zh-CN" dirty="0" smtClean="0"/>
              <a:t>+c</a:t>
            </a:r>
            <a:r>
              <a:rPr lang="en-US" altLang="zh-CN" baseline="-25000" dirty="0" smtClean="0"/>
              <a:t>n</a:t>
            </a:r>
            <a:r>
              <a:rPr lang="en-US" altLang="zh-CN" baseline="30000" dirty="0" smtClean="0"/>
              <a:t>2</a:t>
            </a:r>
            <a:r>
              <a:rPr lang="en-US" altLang="zh-CN" dirty="0" smtClean="0"/>
              <a:t>+…+</a:t>
            </a:r>
            <a:r>
              <a:rPr lang="en-US" altLang="zh-CN" dirty="0" err="1" smtClean="0"/>
              <a:t>c</a:t>
            </a:r>
            <a:r>
              <a:rPr lang="en-US" altLang="zh-CN" baseline="-25000" dirty="0" err="1" smtClean="0"/>
              <a:t>n</a:t>
            </a:r>
            <a:r>
              <a:rPr lang="en-US" altLang="zh-CN" baseline="30000" dirty="0" err="1" smtClean="0"/>
              <a:t>m</a:t>
            </a:r>
            <a:r>
              <a:rPr lang="en-US" altLang="zh-CN" dirty="0" smtClean="0"/>
              <a:t> ≤</a:t>
            </a:r>
            <a:r>
              <a:rPr lang="en-US" altLang="zh-CN" dirty="0" err="1" smtClean="0"/>
              <a:t>m.n</a:t>
            </a:r>
            <a:r>
              <a:rPr lang="en-US" altLang="zh-CN" baseline="30000" dirty="0" err="1" smtClean="0"/>
              <a:t>m</a:t>
            </a:r>
            <a:r>
              <a:rPr lang="en-US" altLang="zh-CN" dirty="0" smtClean="0"/>
              <a:t>/m! ≤n</a:t>
            </a:r>
            <a:r>
              <a:rPr lang="en-US" altLang="zh-CN" baseline="30000" dirty="0" smtClean="0"/>
              <a:t>m</a:t>
            </a:r>
            <a:endParaRPr lang="en-US" altLang="zh-CN" baseline="30000" dirty="0" smtClean="0"/>
          </a:p>
          <a:p>
            <a:pPr lvl="3"/>
            <a:r>
              <a:rPr lang="zh-CN" altLang="en-US" dirty="0" smtClean="0"/>
              <a:t>每一种取法，</a:t>
            </a:r>
            <a:r>
              <a:rPr lang="en-US" altLang="zh-CN" dirty="0" smtClean="0"/>
              <a:t>G-KK</a:t>
            </a:r>
            <a:r>
              <a:rPr lang="zh-CN" altLang="en-US" dirty="0" smtClean="0"/>
              <a:t>的运行时间为</a:t>
            </a:r>
            <a:r>
              <a:rPr lang="en-US" altLang="zh-CN" dirty="0" smtClean="0"/>
              <a:t>O(n)</a:t>
            </a:r>
            <a:r>
              <a:rPr lang="zh-CN" altLang="en-US" dirty="0" smtClean="0"/>
              <a:t>，所以算法的复杂度为</a:t>
            </a:r>
            <a:r>
              <a:rPr lang="en-US" altLang="zh-CN" dirty="0" smtClean="0"/>
              <a:t>O(n</a:t>
            </a:r>
            <a:r>
              <a:rPr lang="en-US" altLang="zh-CN" baseline="30000" dirty="0" smtClean="0"/>
              <a:t>m+1</a:t>
            </a:r>
            <a:r>
              <a:rPr lang="en-US" altLang="zh-CN" dirty="0" smtClean="0"/>
              <a:t>)=</a:t>
            </a:r>
            <a:r>
              <a:rPr lang="en-US" altLang="zh-CN" dirty="0" smtClean="0">
                <a:sym typeface="Symbol" panose="05050102010706020507"/>
              </a:rPr>
              <a:t> O(n</a:t>
            </a:r>
            <a:r>
              <a:rPr lang="en-US" altLang="zh-CN" baseline="30000" dirty="0" smtClean="0">
                <a:sym typeface="Symbol" panose="05050102010706020507"/>
              </a:rPr>
              <a:t>1/</a:t>
            </a:r>
            <a:r>
              <a:rPr lang="zh-CN" altLang="en-US" baseline="30000" dirty="0" smtClean="0">
                <a:sym typeface="Symbol" panose="05050102010706020507"/>
              </a:rPr>
              <a:t></a:t>
            </a:r>
            <a:r>
              <a:rPr lang="en-US" altLang="zh-CN" baseline="30000" dirty="0" smtClean="0">
                <a:sym typeface="Symbol" panose="05050102010706020507"/>
              </a:rPr>
              <a:t>+2</a:t>
            </a:r>
            <a:r>
              <a:rPr lang="en-US" altLang="zh-CN" dirty="0" smtClean="0">
                <a:sym typeface="Symbol" panose="05050102010706020507"/>
              </a:rPr>
              <a:t>)</a:t>
            </a:r>
            <a:r>
              <a:rPr lang="zh-CN" altLang="en-US" dirty="0" smtClean="0">
                <a:sym typeface="Symbol" panose="05050102010706020507"/>
              </a:rPr>
              <a:t>。</a:t>
            </a:r>
            <a:endParaRPr lang="en-US" altLang="zh-CN" dirty="0" smtClean="0">
              <a:sym typeface="Symbol" panose="05050102010706020507"/>
            </a:endParaRPr>
          </a:p>
          <a:p>
            <a:pPr lvl="2"/>
            <a:r>
              <a:rPr lang="zh-CN" altLang="en-US" sz="2400" dirty="0" smtClean="0"/>
              <a:t>如果近似比</a:t>
            </a:r>
            <a:r>
              <a:rPr lang="zh-CN" altLang="en-US" sz="2400" dirty="0" smtClean="0">
                <a:sym typeface="Symbol" panose="05050102010706020507"/>
              </a:rPr>
              <a:t>接近</a:t>
            </a:r>
            <a:r>
              <a:rPr lang="en-US" altLang="zh-CN" sz="2400" dirty="0" smtClean="0">
                <a:sym typeface="Symbol" panose="05050102010706020507"/>
              </a:rPr>
              <a:t>1</a:t>
            </a:r>
            <a:r>
              <a:rPr lang="zh-CN" altLang="en-US" sz="2400" dirty="0" smtClean="0">
                <a:sym typeface="Symbol" panose="05050102010706020507"/>
              </a:rPr>
              <a:t>，则</a:t>
            </a:r>
            <a:r>
              <a:rPr lang="en-US" altLang="zh-CN" sz="2400" dirty="0" smtClean="0">
                <a:sym typeface="Symbol" panose="05050102010706020507"/>
              </a:rPr>
              <a:t>n</a:t>
            </a:r>
            <a:r>
              <a:rPr lang="zh-CN" altLang="en-US" sz="2400" dirty="0" smtClean="0">
                <a:sym typeface="Symbol" panose="05050102010706020507"/>
              </a:rPr>
              <a:t>的幂迅速增大，算法将失去价值。</a:t>
            </a:r>
            <a:endParaRPr lang="en-US" altLang="zh-CN" sz="2400" dirty="0" smtClean="0">
              <a:sym typeface="Symbol" panose="05050102010706020507"/>
            </a:endParaRPr>
          </a:p>
          <a:p>
            <a:pPr lvl="2"/>
            <a:r>
              <a:rPr lang="zh-CN" altLang="en-US" sz="2400" dirty="0" smtClean="0">
                <a:sym typeface="Symbol" panose="05050102010706020507"/>
              </a:rPr>
              <a:t>更有效的近似算法</a:t>
            </a:r>
            <a:endParaRPr lang="en-US" altLang="zh-CN" sz="2400" dirty="0" smtClean="0">
              <a:sym typeface="Symbol" panose="05050102010706020507"/>
            </a:endParaRPr>
          </a:p>
          <a:p>
            <a:pPr lvl="3"/>
            <a:r>
              <a:rPr lang="zh-CN" altLang="en-US" dirty="0" smtClean="0">
                <a:sym typeface="Symbol" panose="05050102010706020507"/>
              </a:rPr>
              <a:t>背包问题具有广泛的应用背景，许多任务调度、资源分配、轮船装载等问题都可以用背包问题建模。</a:t>
            </a:r>
            <a:endParaRPr lang="en-US" altLang="zh-CN" dirty="0" smtClean="0">
              <a:sym typeface="Symbol" panose="05050102010706020507"/>
            </a:endParaRPr>
          </a:p>
          <a:p>
            <a:pPr lvl="3"/>
            <a:r>
              <a:rPr lang="zh-CN" altLang="en-US" dirty="0" smtClean="0">
                <a:sym typeface="Symbol" panose="05050102010706020507"/>
              </a:rPr>
              <a:t>作为典型的</a:t>
            </a:r>
            <a:r>
              <a:rPr lang="en-US" altLang="zh-CN" dirty="0" smtClean="0">
                <a:sym typeface="Symbol" panose="05050102010706020507"/>
              </a:rPr>
              <a:t>NP</a:t>
            </a:r>
            <a:r>
              <a:rPr lang="zh-CN" altLang="en-US" dirty="0" smtClean="0">
                <a:sym typeface="Symbol" panose="05050102010706020507"/>
              </a:rPr>
              <a:t>难问题，许多人对背包问题进行了深入研究，已经得到了有效的近似算法。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可以进一步改进，利用动态规划技术，可得到复杂度为</a:t>
            </a:r>
            <a:r>
              <a:rPr lang="en-US" altLang="zh-CN" dirty="0" smtClean="0"/>
              <a:t>O(n</a:t>
            </a:r>
            <a:r>
              <a:rPr lang="en-US" altLang="zh-CN" baseline="30000" dirty="0" smtClean="0"/>
              <a:t>3</a:t>
            </a:r>
            <a:r>
              <a:rPr lang="en-US" altLang="zh-CN" dirty="0" smtClean="0"/>
              <a:t>(1+1/</a:t>
            </a:r>
            <a:r>
              <a:rPr lang="en-US" altLang="zh-CN" dirty="0" smtClean="0">
                <a:sym typeface="Symbol" panose="05050102010706020507"/>
              </a:rPr>
              <a:t>))</a:t>
            </a:r>
            <a:r>
              <a:rPr lang="zh-CN" altLang="en-US" dirty="0" smtClean="0">
                <a:sym typeface="Symbol" panose="05050102010706020507"/>
              </a:rPr>
              <a:t>的完全多项式近似方案。</a:t>
            </a:r>
            <a:endParaRPr lang="en-US" altLang="zh-CN" dirty="0" smtClean="0">
              <a:sym typeface="Symbol" panose="05050102010706020507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sz="4000" dirty="0" smtClean="0"/>
              <a:t>0/1</a:t>
            </a:r>
            <a:r>
              <a:rPr lang="zh-CN" altLang="en-US" sz="4000" dirty="0" smtClean="0"/>
              <a:t>背包问题的近似算法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4773627"/>
          </a:xfrm>
        </p:spPr>
        <p:txBody>
          <a:bodyPr/>
          <a:lstStyle/>
          <a:p>
            <a:pPr lvl="1"/>
            <a:r>
              <a:rPr lang="zh-CN" altLang="en-US" dirty="0" smtClean="0"/>
              <a:t>完全多项式时间近似方案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伪多项式动态规划算法</a:t>
            </a:r>
            <a:r>
              <a:rPr lang="en-US" altLang="zh-CN" dirty="0" smtClean="0"/>
              <a:t>A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lvl="2"/>
            <a:endParaRPr lang="en-US" altLang="zh-CN" sz="800" dirty="0" smtClean="0"/>
          </a:p>
          <a:p>
            <a:pPr lvl="3"/>
            <a:r>
              <a:rPr lang="zh-CN" altLang="en-US" dirty="0" smtClean="0"/>
              <a:t>定义</a:t>
            </a:r>
            <a:r>
              <a:rPr lang="en-US" altLang="zh-CN" dirty="0" smtClean="0"/>
              <a:t>G(</a:t>
            </a:r>
            <a:r>
              <a:rPr lang="en-US" altLang="zh-CN" dirty="0" err="1" smtClean="0"/>
              <a:t>k,d</a:t>
            </a:r>
            <a:r>
              <a:rPr lang="en-US" altLang="zh-CN" dirty="0" smtClean="0"/>
              <a:t>)=                                                          ,</a:t>
            </a:r>
            <a:endParaRPr lang="en-US" altLang="zh-CN" dirty="0" smtClean="0"/>
          </a:p>
          <a:p>
            <a:pPr lvl="3">
              <a:buNone/>
            </a:pPr>
            <a:r>
              <a:rPr lang="en-US" altLang="zh-CN" sz="800" dirty="0" smtClean="0"/>
              <a:t>   </a:t>
            </a:r>
            <a:endParaRPr lang="en-US" altLang="zh-CN" sz="800" dirty="0" smtClean="0"/>
          </a:p>
          <a:p>
            <a:pPr lvl="3">
              <a:buNone/>
            </a:pPr>
            <a:r>
              <a:rPr lang="en-US" altLang="zh-CN" dirty="0" smtClean="0"/>
              <a:t>  0≤k≤n</a:t>
            </a:r>
            <a:r>
              <a:rPr lang="zh-CN" altLang="en-US" dirty="0" smtClean="0"/>
              <a:t>，</a:t>
            </a:r>
            <a:r>
              <a:rPr lang="en-US" altLang="zh-CN" dirty="0" smtClean="0"/>
              <a:t>0≤d≤D</a:t>
            </a:r>
            <a:r>
              <a:rPr lang="zh-CN" altLang="en-US" dirty="0" smtClean="0"/>
              <a:t>，且约定</a:t>
            </a:r>
            <a:r>
              <a:rPr lang="en-US" altLang="zh-CN" dirty="0" smtClean="0"/>
              <a:t>min</a:t>
            </a:r>
            <a:r>
              <a:rPr lang="en-US" altLang="zh-CN" dirty="0" smtClean="0">
                <a:sym typeface="Symbol" panose="05050102010706020507"/>
              </a:rPr>
              <a:t>=+</a:t>
            </a:r>
            <a:r>
              <a:rPr lang="zh-CN" altLang="en-US" dirty="0" smtClean="0">
                <a:sym typeface="Symbol" panose="05050102010706020507"/>
              </a:rPr>
              <a:t>。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其含义是：当只考虑前</a:t>
            </a:r>
            <a:r>
              <a:rPr lang="en-US" altLang="zh-CN" dirty="0" smtClean="0"/>
              <a:t>k</a:t>
            </a:r>
            <a:r>
              <a:rPr lang="zh-CN" altLang="en-US" dirty="0" smtClean="0"/>
              <a:t>件物品时，为了得到不小于</a:t>
            </a:r>
            <a:r>
              <a:rPr lang="en-US" altLang="zh-CN" dirty="0" smtClean="0"/>
              <a:t>d</a:t>
            </a:r>
            <a:r>
              <a:rPr lang="zh-CN" altLang="en-US" dirty="0" smtClean="0"/>
              <a:t>的价值，至少要装入物品的重量为</a:t>
            </a:r>
            <a:r>
              <a:rPr lang="en-US" altLang="zh-CN" dirty="0" smtClean="0"/>
              <a:t>G(</a:t>
            </a:r>
            <a:r>
              <a:rPr lang="en-US" altLang="zh-CN" dirty="0" err="1" smtClean="0"/>
              <a:t>k,d</a:t>
            </a:r>
            <a:r>
              <a:rPr lang="en-US" altLang="zh-CN" dirty="0" smtClean="0"/>
              <a:t>)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问题的最优解是</a:t>
            </a:r>
            <a:r>
              <a:rPr lang="en-US" altLang="zh-CN" dirty="0" smtClean="0"/>
              <a:t>OPT(I)=max{</a:t>
            </a:r>
            <a:r>
              <a:rPr lang="en-US" altLang="zh-CN" dirty="0" err="1" smtClean="0"/>
              <a:t>d|G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n,d</a:t>
            </a:r>
            <a:r>
              <a:rPr lang="en-US" altLang="zh-CN" dirty="0" smtClean="0"/>
              <a:t>) ≤M}</a:t>
            </a:r>
            <a:endParaRPr lang="en-US" altLang="zh-CN" dirty="0" smtClean="0"/>
          </a:p>
          <a:p>
            <a:pPr lvl="3"/>
            <a:endParaRPr lang="en-US" altLang="zh-CN" sz="800" dirty="0" smtClean="0"/>
          </a:p>
          <a:p>
            <a:pPr lvl="3"/>
            <a:r>
              <a:rPr lang="zh-CN" altLang="en-US" dirty="0" smtClean="0"/>
              <a:t>递归关系：</a:t>
            </a:r>
            <a:endParaRPr lang="en-US" altLang="zh-CN" dirty="0" smtClean="0"/>
          </a:p>
          <a:p>
            <a:pPr lvl="3"/>
            <a:endParaRPr lang="en-US" altLang="zh-CN" dirty="0" smtClean="0"/>
          </a:p>
          <a:p>
            <a:pPr lvl="3"/>
            <a:endParaRPr lang="en-US" altLang="zh-CN" sz="800" dirty="0" smtClean="0"/>
          </a:p>
          <a:p>
            <a:pPr lvl="3">
              <a:buNone/>
            </a:pPr>
            <a:r>
              <a:rPr lang="en-US" altLang="zh-CN" dirty="0" smtClean="0"/>
              <a:t>                                                             </a:t>
            </a:r>
            <a:r>
              <a:rPr lang="zh-CN" altLang="en-US" dirty="0" smtClean="0"/>
              <a:t>，   </a:t>
            </a:r>
            <a:r>
              <a:rPr lang="en-US" altLang="zh-CN" dirty="0" smtClean="0"/>
              <a:t> 0≤k≤n-1</a:t>
            </a:r>
            <a:r>
              <a:rPr lang="zh-CN" altLang="en-US" dirty="0" smtClean="0"/>
              <a:t>，</a:t>
            </a:r>
            <a:r>
              <a:rPr lang="en-US" altLang="zh-CN" dirty="0" smtClean="0"/>
              <a:t>0≤d≤D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类似第</a:t>
            </a:r>
            <a:r>
              <a:rPr lang="en-US" altLang="zh-CN" dirty="0" smtClean="0"/>
              <a:t>5</a:t>
            </a:r>
            <a:r>
              <a:rPr lang="zh-CN" altLang="en-US" dirty="0" smtClean="0"/>
              <a:t>章，容易给出最优化算法，</a:t>
            </a:r>
            <a:r>
              <a:rPr lang="en-US" altLang="zh-CN" dirty="0" smtClean="0"/>
              <a:t>T(n)=O(</a:t>
            </a:r>
            <a:r>
              <a:rPr lang="en-US" altLang="zh-CN" dirty="0" err="1" smtClean="0"/>
              <a:t>nD</a:t>
            </a:r>
            <a:r>
              <a:rPr lang="en-US" altLang="zh-CN" dirty="0" smtClean="0"/>
              <a:t>)=O(n</a:t>
            </a:r>
            <a:r>
              <a:rPr lang="en-US" altLang="zh-CN" baseline="30000" dirty="0" smtClean="0"/>
              <a:t>2</a:t>
            </a:r>
            <a:r>
              <a:rPr lang="en-US" altLang="zh-CN" dirty="0" smtClean="0"/>
              <a:t>v</a:t>
            </a:r>
            <a:r>
              <a:rPr lang="en-US" altLang="zh-CN" baseline="-25000" dirty="0" smtClean="0"/>
              <a:t>max</a:t>
            </a:r>
            <a:r>
              <a:rPr lang="en-US" altLang="zh-CN" dirty="0" smtClean="0"/>
              <a:t>)</a:t>
            </a:r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3195638" y="2214562"/>
          <a:ext cx="4091006" cy="7143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69" name="公式" r:id="rId1" imgW="65227200" imgH="10363200" progId="Equation.3">
                  <p:embed/>
                </p:oleObj>
              </mc:Choice>
              <mc:Fallback>
                <p:oleObj name="公式" r:id="rId1" imgW="65227200" imgH="10363200" progId="Equation.3">
                  <p:embed/>
                  <p:pic>
                    <p:nvPicPr>
                      <p:cNvPr id="0" name="图片 7168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3195638" y="2214562"/>
                        <a:ext cx="4091006" cy="714372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7358082" y="2214554"/>
          <a:ext cx="928694" cy="7143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0" name="公式" r:id="rId3" imgW="14325600" imgH="10363200" progId="Equation.3">
                  <p:embed/>
                </p:oleObj>
              </mc:Choice>
              <mc:Fallback>
                <p:oleObj name="公式" r:id="rId3" imgW="14325600" imgH="10363200" progId="Equation.3">
                  <p:embed/>
                  <p:pic>
                    <p:nvPicPr>
                      <p:cNvPr id="0" name="图片 7169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58082" y="2214554"/>
                        <a:ext cx="928694" cy="71438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/>
        </p:nvGraphicFramePr>
        <p:xfrm>
          <a:off x="3109913" y="4286261"/>
          <a:ext cx="5353050" cy="71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1" name="公式" r:id="rId5" imgW="89001600" imgH="11582400" progId="Equation.3">
                  <p:embed/>
                </p:oleObj>
              </mc:Choice>
              <mc:Fallback>
                <p:oleObj name="公式" r:id="rId5" imgW="89001600" imgH="11582400" progId="Equation.3">
                  <p:embed/>
                  <p:pic>
                    <p:nvPicPr>
                      <p:cNvPr id="0" name="图片 7170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09913" y="4286261"/>
                        <a:ext cx="5353050" cy="71437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/>
        </p:nvGraphicFramePr>
        <p:xfrm>
          <a:off x="3143240" y="4929198"/>
          <a:ext cx="2500330" cy="7143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2" name="公式" r:id="rId7" imgW="42062400" imgH="11582400" progId="Equation.3">
                  <p:embed/>
                </p:oleObj>
              </mc:Choice>
              <mc:Fallback>
                <p:oleObj name="公式" r:id="rId7" imgW="42062400" imgH="11582400" progId="Equation.3">
                  <p:embed/>
                  <p:pic>
                    <p:nvPicPr>
                      <p:cNvPr id="0" name="图片 7171"/>
                      <p:cNvPicPr>
                        <a:picLocks noChangeAspect="1"/>
                      </p:cNvPicPr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143240" y="4929198"/>
                        <a:ext cx="2500330" cy="71438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sz="4000" dirty="0" smtClean="0"/>
              <a:t>0/1</a:t>
            </a:r>
            <a:r>
              <a:rPr lang="zh-CN" altLang="en-US" sz="4000" dirty="0" smtClean="0"/>
              <a:t>背包问题的近似算法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5720" y="1600200"/>
            <a:ext cx="8401080" cy="4530725"/>
          </a:xfrm>
        </p:spPr>
        <p:txBody>
          <a:bodyPr/>
          <a:lstStyle/>
          <a:p>
            <a:pPr lvl="2"/>
            <a:r>
              <a:rPr lang="zh-CN" altLang="en-US" dirty="0" smtClean="0"/>
              <a:t>完全多项式近似方案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算法</a:t>
            </a:r>
            <a:r>
              <a:rPr lang="en-US" altLang="zh-CN" dirty="0" smtClean="0"/>
              <a:t>A</a:t>
            </a:r>
            <a:r>
              <a:rPr lang="zh-CN" altLang="en-US" dirty="0" smtClean="0"/>
              <a:t>是伪多项式时间算法。当物品的价值很大时，</a:t>
            </a:r>
            <a:r>
              <a:rPr lang="en-US" altLang="zh-CN" dirty="0" smtClean="0"/>
              <a:t>D</a:t>
            </a:r>
            <a:r>
              <a:rPr lang="zh-CN" altLang="en-US" dirty="0" smtClean="0"/>
              <a:t>很大。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为了节省时间，我们不去检查</a:t>
            </a:r>
            <a:r>
              <a:rPr lang="en-US" altLang="zh-CN" dirty="0" smtClean="0"/>
              <a:t>0-D</a:t>
            </a:r>
            <a:r>
              <a:rPr lang="zh-CN" altLang="en-US" dirty="0" smtClean="0"/>
              <a:t>间的每一个值，而是把</a:t>
            </a:r>
            <a:r>
              <a:rPr lang="en-US" altLang="zh-CN" dirty="0" smtClean="0"/>
              <a:t>0-D</a:t>
            </a:r>
            <a:r>
              <a:rPr lang="zh-CN" altLang="en-US" dirty="0" smtClean="0"/>
              <a:t>分为若干段，每段长</a:t>
            </a:r>
            <a:r>
              <a:rPr lang="en-US" altLang="zh-CN" dirty="0" smtClean="0"/>
              <a:t>b</a:t>
            </a:r>
            <a:r>
              <a:rPr lang="zh-CN" altLang="en-US" dirty="0" smtClean="0"/>
              <a:t>。忽略每一段内的差别，每段只检查一个代表，就会缩短算法</a:t>
            </a:r>
            <a:r>
              <a:rPr lang="en-US" altLang="zh-CN" dirty="0" smtClean="0"/>
              <a:t>A</a:t>
            </a:r>
            <a:r>
              <a:rPr lang="zh-CN" altLang="en-US" dirty="0" smtClean="0"/>
              <a:t>的时间。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当然，这样最后得到的未必是最优解，用损失一定精度换来时间复杂度的降低，</a:t>
            </a:r>
            <a:r>
              <a:rPr lang="en-US" altLang="zh-CN" dirty="0" smtClean="0"/>
              <a:t>b</a:t>
            </a:r>
            <a:r>
              <a:rPr lang="zh-CN" altLang="en-US" dirty="0" smtClean="0"/>
              <a:t>的大小控制逼近精度。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算法</a:t>
            </a:r>
            <a:r>
              <a:rPr lang="en-US" altLang="zh-CN" dirty="0" smtClean="0"/>
              <a:t>FPTAS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输入</a:t>
            </a:r>
            <a:r>
              <a:rPr lang="zh-CN" altLang="en-US" dirty="0" smtClean="0">
                <a:sym typeface="Symbol" panose="05050102010706020507"/>
              </a:rPr>
              <a:t></a:t>
            </a:r>
            <a:r>
              <a:rPr lang="en-US" altLang="zh-CN" dirty="0" smtClean="0">
                <a:sym typeface="Symbol" panose="05050102010706020507"/>
              </a:rPr>
              <a:t>&gt;0</a:t>
            </a:r>
            <a:r>
              <a:rPr lang="zh-CN" altLang="en-US" dirty="0" smtClean="0">
                <a:sym typeface="Symbol" panose="05050102010706020507"/>
              </a:rPr>
              <a:t>和实例</a:t>
            </a:r>
            <a:r>
              <a:rPr lang="en-US" altLang="zh-CN" dirty="0" smtClean="0">
                <a:sym typeface="Symbol" panose="05050102010706020507"/>
              </a:rPr>
              <a:t>I</a:t>
            </a:r>
            <a:endParaRPr lang="en-US" altLang="zh-CN" dirty="0" smtClean="0">
              <a:sym typeface="Symbol" panose="05050102010706020507"/>
            </a:endParaRPr>
          </a:p>
          <a:p>
            <a:pPr lvl="3"/>
            <a:r>
              <a:rPr lang="zh-CN" altLang="en-US" dirty="0" smtClean="0">
                <a:sym typeface="Symbol" panose="05050102010706020507"/>
              </a:rPr>
              <a:t>令</a:t>
            </a:r>
            <a:r>
              <a:rPr lang="en-US" altLang="zh-CN" dirty="0" smtClean="0">
                <a:sym typeface="Symbol" panose="05050102010706020507"/>
              </a:rPr>
              <a:t>b=max{</a:t>
            </a:r>
            <a:r>
              <a:rPr lang="en-US" altLang="zh-CN" dirty="0" err="1" smtClean="0">
                <a:sym typeface="Symbol" panose="05050102010706020507"/>
              </a:rPr>
              <a:t>v</a:t>
            </a:r>
            <a:r>
              <a:rPr lang="en-US" altLang="zh-CN" baseline="-25000" dirty="0" err="1" smtClean="0">
                <a:sym typeface="Symbol" panose="05050102010706020507"/>
              </a:rPr>
              <a:t>max</a:t>
            </a:r>
            <a:r>
              <a:rPr lang="en-US" altLang="zh-CN" dirty="0" smtClean="0">
                <a:sym typeface="Symbol" panose="05050102010706020507"/>
              </a:rPr>
              <a:t>/(1+1/</a:t>
            </a:r>
            <a:r>
              <a:rPr lang="zh-CN" altLang="en-US" dirty="0" smtClean="0">
                <a:sym typeface="Symbol" panose="05050102010706020507"/>
              </a:rPr>
              <a:t></a:t>
            </a:r>
            <a:r>
              <a:rPr lang="en-US" altLang="zh-CN" dirty="0" smtClean="0">
                <a:sym typeface="Symbol" panose="05050102010706020507"/>
              </a:rPr>
              <a:t>)n,1}</a:t>
            </a:r>
            <a:endParaRPr lang="en-US" altLang="zh-CN" dirty="0" smtClean="0">
              <a:sym typeface="Symbol" panose="05050102010706020507"/>
            </a:endParaRPr>
          </a:p>
          <a:p>
            <a:pPr lvl="3"/>
            <a:r>
              <a:rPr lang="zh-CN" altLang="en-US" dirty="0" smtClean="0">
                <a:sym typeface="Symbol" panose="05050102010706020507"/>
              </a:rPr>
              <a:t>令</a:t>
            </a:r>
            <a:r>
              <a:rPr lang="en-US" altLang="zh-CN" dirty="0" smtClean="0">
                <a:sym typeface="Symbol" panose="05050102010706020507"/>
              </a:rPr>
              <a:t>v</a:t>
            </a:r>
            <a:r>
              <a:rPr lang="en-US" altLang="zh-CN" baseline="30000" dirty="0" smtClean="0">
                <a:sym typeface="Symbol" panose="05050102010706020507"/>
              </a:rPr>
              <a:t>/</a:t>
            </a:r>
            <a:r>
              <a:rPr lang="en-US" altLang="zh-CN" baseline="-25000" dirty="0" err="1" smtClean="0">
                <a:sym typeface="Symbol" panose="05050102010706020507"/>
              </a:rPr>
              <a:t>i</a:t>
            </a:r>
            <a:r>
              <a:rPr lang="en-US" altLang="zh-CN" dirty="0" smtClean="0">
                <a:sym typeface="Symbol" panose="05050102010706020507"/>
              </a:rPr>
              <a:t>=v</a:t>
            </a:r>
            <a:r>
              <a:rPr lang="en-US" altLang="zh-CN" baseline="-25000" dirty="0" smtClean="0">
                <a:sym typeface="Symbol" panose="05050102010706020507"/>
              </a:rPr>
              <a:t>i</a:t>
            </a:r>
            <a:r>
              <a:rPr lang="en-US" altLang="zh-CN" dirty="0" smtClean="0">
                <a:sym typeface="Symbol" panose="05050102010706020507"/>
              </a:rPr>
              <a:t>/b</a:t>
            </a:r>
            <a:r>
              <a:rPr lang="zh-CN" altLang="en-US" dirty="0" smtClean="0">
                <a:sym typeface="Symbol" panose="05050102010706020507"/>
              </a:rPr>
              <a:t>，</a:t>
            </a:r>
            <a:r>
              <a:rPr lang="en-US" altLang="zh-CN" dirty="0" smtClean="0">
                <a:sym typeface="Symbol" panose="05050102010706020507"/>
              </a:rPr>
              <a:t>1 ≤</a:t>
            </a:r>
            <a:r>
              <a:rPr lang="en-US" altLang="zh-CN" dirty="0" err="1" smtClean="0">
                <a:sym typeface="Symbol" panose="05050102010706020507"/>
              </a:rPr>
              <a:t>i≤n</a:t>
            </a:r>
            <a:r>
              <a:rPr lang="zh-CN" altLang="en-US" dirty="0" smtClean="0">
                <a:sym typeface="Symbol" panose="05050102010706020507"/>
              </a:rPr>
              <a:t>，把</a:t>
            </a:r>
            <a:r>
              <a:rPr lang="en-US" altLang="zh-CN" dirty="0" smtClean="0">
                <a:sym typeface="Symbol" panose="05050102010706020507"/>
              </a:rPr>
              <a:t>I</a:t>
            </a:r>
            <a:r>
              <a:rPr lang="zh-CN" altLang="en-US" dirty="0" smtClean="0">
                <a:sym typeface="Symbol" panose="05050102010706020507"/>
              </a:rPr>
              <a:t>中的物品价值</a:t>
            </a:r>
            <a:r>
              <a:rPr lang="en-US" altLang="zh-CN" dirty="0" smtClean="0">
                <a:sym typeface="Symbol" panose="05050102010706020507"/>
              </a:rPr>
              <a:t>v</a:t>
            </a:r>
            <a:r>
              <a:rPr lang="en-US" altLang="zh-CN" baseline="-25000" dirty="0" smtClean="0">
                <a:sym typeface="Symbol" panose="05050102010706020507"/>
              </a:rPr>
              <a:t>i</a:t>
            </a:r>
            <a:r>
              <a:rPr lang="zh-CN" altLang="en-US" dirty="0" smtClean="0">
                <a:sym typeface="Symbol" panose="05050102010706020507"/>
              </a:rPr>
              <a:t>换成</a:t>
            </a:r>
            <a:r>
              <a:rPr lang="en-US" altLang="zh-CN" dirty="0" smtClean="0">
                <a:sym typeface="Symbol" panose="05050102010706020507"/>
              </a:rPr>
              <a:t>v</a:t>
            </a:r>
            <a:r>
              <a:rPr lang="en-US" altLang="zh-CN" baseline="30000" dirty="0" smtClean="0">
                <a:sym typeface="Symbol" panose="05050102010706020507"/>
              </a:rPr>
              <a:t>/</a:t>
            </a:r>
            <a:r>
              <a:rPr lang="en-US" altLang="zh-CN" baseline="-25000" dirty="0" err="1" smtClean="0">
                <a:sym typeface="Symbol" panose="05050102010706020507"/>
              </a:rPr>
              <a:t>i</a:t>
            </a:r>
            <a:r>
              <a:rPr lang="zh-CN" altLang="en-US" dirty="0" smtClean="0">
                <a:sym typeface="Symbol" panose="05050102010706020507"/>
              </a:rPr>
              <a:t>，记新实例为</a:t>
            </a:r>
            <a:r>
              <a:rPr lang="en-US" altLang="zh-CN" dirty="0" smtClean="0">
                <a:sym typeface="Symbol" panose="05050102010706020507"/>
              </a:rPr>
              <a:t>I</a:t>
            </a:r>
            <a:r>
              <a:rPr lang="en-US" altLang="zh-CN" baseline="30000" dirty="0" smtClean="0">
                <a:sym typeface="Symbol" panose="05050102010706020507"/>
              </a:rPr>
              <a:t>/</a:t>
            </a:r>
            <a:endParaRPr lang="en-US" altLang="zh-CN" baseline="30000" dirty="0" smtClean="0">
              <a:sym typeface="Symbol" panose="05050102010706020507"/>
            </a:endParaRPr>
          </a:p>
          <a:p>
            <a:pPr lvl="3"/>
            <a:r>
              <a:rPr lang="zh-CN" altLang="en-US" dirty="0" smtClean="0">
                <a:sym typeface="Symbol" panose="05050102010706020507"/>
              </a:rPr>
              <a:t>对</a:t>
            </a:r>
            <a:r>
              <a:rPr lang="en-US" altLang="zh-CN" dirty="0" smtClean="0">
                <a:sym typeface="Symbol" panose="05050102010706020507"/>
              </a:rPr>
              <a:t>I</a:t>
            </a:r>
            <a:r>
              <a:rPr lang="en-US" altLang="zh-CN" baseline="30000" dirty="0" smtClean="0">
                <a:sym typeface="Symbol" panose="05050102010706020507"/>
              </a:rPr>
              <a:t>/</a:t>
            </a:r>
            <a:r>
              <a:rPr lang="zh-CN" altLang="en-US" dirty="0" smtClean="0">
                <a:sym typeface="Symbol" panose="05050102010706020507"/>
              </a:rPr>
              <a:t>应用算法</a:t>
            </a:r>
            <a:r>
              <a:rPr lang="en-US" altLang="zh-CN" dirty="0" smtClean="0">
                <a:sym typeface="Symbol" panose="05050102010706020507"/>
              </a:rPr>
              <a:t>A</a:t>
            </a:r>
            <a:r>
              <a:rPr lang="zh-CN" altLang="en-US" dirty="0" smtClean="0">
                <a:sym typeface="Symbol" panose="05050102010706020507"/>
              </a:rPr>
              <a:t>得到解</a:t>
            </a:r>
            <a:r>
              <a:rPr lang="en-US" altLang="zh-CN" dirty="0" smtClean="0">
                <a:sym typeface="Symbol" panose="05050102010706020507"/>
              </a:rPr>
              <a:t>S</a:t>
            </a:r>
            <a:r>
              <a:rPr lang="zh-CN" altLang="en-US" dirty="0" smtClean="0">
                <a:sym typeface="Symbol" panose="05050102010706020507"/>
              </a:rPr>
              <a:t>，取</a:t>
            </a:r>
            <a:r>
              <a:rPr lang="en-US" altLang="zh-CN" dirty="0" smtClean="0">
                <a:sym typeface="Symbol" panose="05050102010706020507"/>
              </a:rPr>
              <a:t>S</a:t>
            </a:r>
            <a:r>
              <a:rPr lang="zh-CN" altLang="en-US" dirty="0" smtClean="0">
                <a:sym typeface="Symbol" panose="05050102010706020507"/>
              </a:rPr>
              <a:t>作为实例</a:t>
            </a:r>
            <a:r>
              <a:rPr lang="en-US" altLang="zh-CN" dirty="0" smtClean="0">
                <a:sym typeface="Symbol" panose="05050102010706020507"/>
              </a:rPr>
              <a:t>I</a:t>
            </a:r>
            <a:r>
              <a:rPr lang="zh-CN" altLang="en-US" dirty="0" smtClean="0">
                <a:sym typeface="Symbol" panose="05050102010706020507"/>
              </a:rPr>
              <a:t>的近似解。</a:t>
            </a:r>
            <a:endParaRPr lang="en-US" altLang="zh-CN" dirty="0" smtClean="0">
              <a:sym typeface="Symbol" panose="05050102010706020507"/>
            </a:endParaRPr>
          </a:p>
          <a:p>
            <a:pPr lvl="3"/>
            <a:endParaRPr lang="zh-CN" altLang="en-US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sz="4000" dirty="0" smtClean="0"/>
              <a:t>0/1</a:t>
            </a:r>
            <a:r>
              <a:rPr lang="zh-CN" altLang="en-US" sz="4000" dirty="0" smtClean="0"/>
              <a:t>背包问题的近似算法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4282" y="1285860"/>
            <a:ext cx="8572560" cy="4845065"/>
          </a:xfrm>
        </p:spPr>
        <p:txBody>
          <a:bodyPr/>
          <a:lstStyle/>
          <a:p>
            <a:pPr lvl="1"/>
            <a:r>
              <a:rPr lang="zh-CN" altLang="en-US" sz="2400" dirty="0" smtClean="0"/>
              <a:t>定理：对任意</a:t>
            </a:r>
            <a:r>
              <a:rPr lang="zh-CN" altLang="en-US" sz="2400" dirty="0" smtClean="0">
                <a:sym typeface="Symbol" panose="05050102010706020507"/>
              </a:rPr>
              <a:t></a:t>
            </a:r>
            <a:r>
              <a:rPr lang="en-US" altLang="zh-CN" sz="2400" dirty="0" smtClean="0">
                <a:sym typeface="Symbol" panose="05050102010706020507"/>
              </a:rPr>
              <a:t>&gt;0</a:t>
            </a:r>
            <a:r>
              <a:rPr lang="zh-CN" altLang="en-US" sz="2400" dirty="0" smtClean="0">
                <a:sym typeface="Symbol" panose="05050102010706020507"/>
              </a:rPr>
              <a:t>和</a:t>
            </a:r>
            <a:r>
              <a:rPr lang="en-US" altLang="zh-CN" sz="2400" dirty="0" smtClean="0">
                <a:sym typeface="Symbol" panose="05050102010706020507"/>
              </a:rPr>
              <a:t>0/1</a:t>
            </a:r>
            <a:r>
              <a:rPr lang="zh-CN" altLang="en-US" sz="2400" dirty="0" smtClean="0">
                <a:sym typeface="Symbol" panose="05050102010706020507"/>
              </a:rPr>
              <a:t>背包问题的实例</a:t>
            </a:r>
            <a:r>
              <a:rPr lang="en-US" altLang="zh-CN" sz="2400" dirty="0" smtClean="0">
                <a:sym typeface="Symbol" panose="05050102010706020507"/>
              </a:rPr>
              <a:t>I</a:t>
            </a:r>
            <a:r>
              <a:rPr lang="zh-CN" altLang="en-US" sz="2400" dirty="0" smtClean="0">
                <a:sym typeface="Symbol" panose="05050102010706020507"/>
              </a:rPr>
              <a:t>，</a:t>
            </a:r>
            <a:endParaRPr lang="en-US" altLang="zh-CN" sz="2400" dirty="0" smtClean="0">
              <a:sym typeface="Symbol" panose="05050102010706020507"/>
            </a:endParaRPr>
          </a:p>
          <a:p>
            <a:pPr lvl="1">
              <a:buNone/>
            </a:pPr>
            <a:r>
              <a:rPr lang="en-US" altLang="zh-CN" sz="2400" dirty="0" smtClean="0">
                <a:sym typeface="Symbol" panose="05050102010706020507"/>
              </a:rPr>
              <a:t>    OPT(I)&lt;(1+</a:t>
            </a:r>
            <a:r>
              <a:rPr lang="zh-CN" altLang="en-US" sz="2400" dirty="0" smtClean="0">
                <a:sym typeface="Symbol" panose="05050102010706020507"/>
              </a:rPr>
              <a:t></a:t>
            </a:r>
            <a:r>
              <a:rPr lang="en-US" altLang="zh-CN" sz="2400" dirty="0" smtClean="0">
                <a:sym typeface="Symbol" panose="05050102010706020507"/>
              </a:rPr>
              <a:t>)FPTSA(I)</a:t>
            </a:r>
            <a:r>
              <a:rPr lang="zh-CN" altLang="en-US" sz="2400" dirty="0" smtClean="0">
                <a:sym typeface="Symbol" panose="05050102010706020507"/>
              </a:rPr>
              <a:t>，复杂度</a:t>
            </a:r>
            <a:r>
              <a:rPr lang="en-US" altLang="zh-CN" sz="2400" dirty="0" smtClean="0">
                <a:sym typeface="Symbol" panose="05050102010706020507"/>
              </a:rPr>
              <a:t>T(n)=O(n</a:t>
            </a:r>
            <a:r>
              <a:rPr lang="en-US" altLang="zh-CN" sz="2400" baseline="30000" dirty="0" smtClean="0">
                <a:sym typeface="Symbol" panose="05050102010706020507"/>
              </a:rPr>
              <a:t>3</a:t>
            </a:r>
            <a:r>
              <a:rPr lang="en-US" altLang="zh-CN" sz="2400" dirty="0" smtClean="0">
                <a:sym typeface="Symbol" panose="05050102010706020507"/>
              </a:rPr>
              <a:t>(1+1/</a:t>
            </a:r>
            <a:r>
              <a:rPr lang="zh-CN" altLang="en-US" sz="2400" dirty="0" smtClean="0">
                <a:sym typeface="Symbol" panose="05050102010706020507"/>
              </a:rPr>
              <a:t></a:t>
            </a:r>
            <a:r>
              <a:rPr lang="en-US" altLang="zh-CN" sz="2400" dirty="0" smtClean="0">
                <a:sym typeface="Symbol" panose="05050102010706020507"/>
              </a:rPr>
              <a:t>))</a:t>
            </a:r>
            <a:endParaRPr lang="en-US" altLang="zh-CN" sz="2400" dirty="0" smtClean="0">
              <a:sym typeface="Symbol" panose="05050102010706020507"/>
            </a:endParaRPr>
          </a:p>
          <a:p>
            <a:pPr lvl="1"/>
            <a:r>
              <a:rPr lang="zh-CN" altLang="en-US" sz="2400" dirty="0" smtClean="0"/>
              <a:t>证明：</a:t>
            </a:r>
            <a:r>
              <a:rPr lang="zh-CN" altLang="en-US" sz="2000" dirty="0" smtClean="0"/>
              <a:t>由于</a:t>
            </a:r>
            <a:r>
              <a:rPr lang="en-US" altLang="zh-CN" sz="2000" dirty="0" smtClean="0"/>
              <a:t>(v</a:t>
            </a:r>
            <a:r>
              <a:rPr lang="en-US" altLang="zh-CN" sz="2000" baseline="30000" dirty="0" smtClean="0"/>
              <a:t>/</a:t>
            </a:r>
            <a:r>
              <a:rPr lang="en-US" altLang="zh-CN" sz="2000" baseline="-25000" dirty="0" smtClean="0"/>
              <a:t>i</a:t>
            </a:r>
            <a:r>
              <a:rPr lang="en-US" altLang="zh-CN" sz="2000" dirty="0" smtClean="0"/>
              <a:t>-1)b&lt;v</a:t>
            </a:r>
            <a:r>
              <a:rPr lang="en-US" altLang="zh-CN" sz="2000" baseline="-25000" dirty="0" smtClean="0"/>
              <a:t>i</a:t>
            </a:r>
            <a:r>
              <a:rPr lang="en-US" altLang="zh-CN" sz="2000" dirty="0" smtClean="0"/>
              <a:t> ≤v</a:t>
            </a:r>
            <a:r>
              <a:rPr lang="en-US" altLang="zh-CN" sz="2000" baseline="30000" dirty="0" smtClean="0"/>
              <a:t>/</a:t>
            </a:r>
            <a:r>
              <a:rPr lang="en-US" altLang="zh-CN" sz="2000" baseline="-25000" dirty="0" err="1" smtClean="0"/>
              <a:t>i</a:t>
            </a:r>
            <a:r>
              <a:rPr lang="en-US" altLang="zh-CN" sz="2000" dirty="0" err="1" smtClean="0"/>
              <a:t>b</a:t>
            </a:r>
            <a:r>
              <a:rPr lang="zh-CN" altLang="en-US" sz="2000" dirty="0" smtClean="0"/>
              <a:t>，</a:t>
            </a:r>
            <a:r>
              <a:rPr lang="en-US" altLang="zh-CN" sz="2000" dirty="0" smtClean="0"/>
              <a:t>1 ≤ </a:t>
            </a:r>
            <a:r>
              <a:rPr lang="en-US" altLang="zh-CN" sz="2000" dirty="0" err="1" smtClean="0"/>
              <a:t>i≤n</a:t>
            </a:r>
            <a:r>
              <a:rPr lang="zh-CN" altLang="en-US" sz="2000" dirty="0" smtClean="0"/>
              <a:t>，对任意</a:t>
            </a:r>
            <a:r>
              <a:rPr lang="en-US" altLang="zh-CN" sz="2000" dirty="0" smtClean="0"/>
              <a:t>T</a:t>
            </a:r>
            <a:r>
              <a:rPr lang="en-US" altLang="zh-CN" sz="2000" dirty="0" smtClean="0">
                <a:sym typeface="Symbol" panose="05050102010706020507"/>
              </a:rPr>
              <a:t>{1,2,..,n}</a:t>
            </a:r>
            <a:r>
              <a:rPr lang="zh-CN" altLang="en-US" sz="2000" dirty="0" smtClean="0">
                <a:sym typeface="Symbol" panose="05050102010706020507"/>
              </a:rPr>
              <a:t>，有</a:t>
            </a:r>
            <a:endParaRPr lang="en-US" altLang="zh-CN" sz="2000" dirty="0" smtClean="0">
              <a:sym typeface="Symbol" panose="05050102010706020507"/>
            </a:endParaRPr>
          </a:p>
          <a:p>
            <a:pPr lvl="1">
              <a:buNone/>
            </a:pPr>
            <a:r>
              <a:rPr lang="en-US" altLang="zh-CN" sz="2400" dirty="0" smtClean="0"/>
              <a:t>                                    </a:t>
            </a:r>
            <a:r>
              <a:rPr lang="zh-CN" altLang="en-US" sz="2400" dirty="0" smtClean="0"/>
              <a:t>，</a:t>
            </a:r>
            <a:r>
              <a:rPr lang="zh-CN" altLang="en-US" sz="2000" dirty="0" smtClean="0"/>
              <a:t>设</a:t>
            </a:r>
            <a:r>
              <a:rPr lang="en-US" altLang="zh-CN" sz="2000" dirty="0" smtClean="0"/>
              <a:t>I</a:t>
            </a:r>
            <a:r>
              <a:rPr lang="zh-CN" altLang="en-US" sz="2000" dirty="0" smtClean="0"/>
              <a:t>的最优解为</a:t>
            </a:r>
            <a:r>
              <a:rPr lang="en-US" altLang="zh-CN" sz="2000" dirty="0" smtClean="0"/>
              <a:t>S*</a:t>
            </a:r>
            <a:r>
              <a:rPr lang="zh-CN" altLang="en-US" sz="2000" dirty="0" smtClean="0"/>
              <a:t>，注意到</a:t>
            </a:r>
            <a:r>
              <a:rPr lang="en-US" altLang="zh-CN" sz="2000" dirty="0" smtClean="0"/>
              <a:t>S</a:t>
            </a:r>
            <a:r>
              <a:rPr lang="zh-CN" altLang="en-US" sz="2000" dirty="0" smtClean="0"/>
              <a:t>是</a:t>
            </a:r>
            <a:r>
              <a:rPr lang="en-US" altLang="zh-CN" sz="2000" dirty="0" smtClean="0"/>
              <a:t>I</a:t>
            </a:r>
            <a:r>
              <a:rPr lang="en-US" altLang="zh-CN" sz="2000" baseline="30000" dirty="0" smtClean="0"/>
              <a:t>/</a:t>
            </a:r>
            <a:r>
              <a:rPr lang="zh-CN" altLang="en-US" sz="2000" dirty="0" smtClean="0"/>
              <a:t>的最优解</a:t>
            </a:r>
            <a:endParaRPr lang="en-US" altLang="zh-CN" sz="2000" dirty="0" smtClean="0"/>
          </a:p>
          <a:p>
            <a:pPr lvl="1">
              <a:buNone/>
            </a:pPr>
            <a:endParaRPr lang="en-US" altLang="zh-CN" sz="800" dirty="0" smtClean="0"/>
          </a:p>
          <a:p>
            <a:pPr lvl="1">
              <a:buNone/>
            </a:pPr>
            <a:r>
              <a:rPr lang="zh-CN" altLang="en-US" sz="2000" dirty="0" smtClean="0"/>
              <a:t>      则有</a:t>
            </a:r>
            <a:r>
              <a:rPr lang="en-US" altLang="zh-CN" sz="2000" dirty="0" smtClean="0"/>
              <a:t>OPT(I)-FPTAS(I)=</a:t>
            </a:r>
            <a:endParaRPr lang="en-US" altLang="zh-CN" sz="2000" dirty="0" smtClean="0"/>
          </a:p>
          <a:p>
            <a:pPr lvl="1">
              <a:buNone/>
            </a:pPr>
            <a:r>
              <a:rPr lang="en-US" altLang="zh-CN" sz="800" dirty="0" smtClean="0"/>
              <a:t>                                       </a:t>
            </a:r>
            <a:endParaRPr lang="en-US" altLang="zh-CN" sz="800" dirty="0" smtClean="0"/>
          </a:p>
          <a:p>
            <a:pPr lvl="1">
              <a:buNone/>
            </a:pPr>
            <a:r>
              <a:rPr lang="en-US" altLang="zh-CN" sz="2000" dirty="0" smtClean="0"/>
              <a:t>                                        =</a:t>
            </a:r>
            <a:endParaRPr lang="en-US" altLang="zh-CN" sz="2000" dirty="0" smtClean="0"/>
          </a:p>
          <a:p>
            <a:pPr lvl="1">
              <a:buNone/>
            </a:pPr>
            <a:r>
              <a:rPr lang="en-US" altLang="zh-CN" sz="800" dirty="0" smtClean="0"/>
              <a:t>                                       </a:t>
            </a:r>
            <a:endParaRPr lang="en-US" altLang="zh-CN" sz="800" dirty="0" smtClean="0"/>
          </a:p>
          <a:p>
            <a:pPr lvl="1">
              <a:buNone/>
            </a:pPr>
            <a:r>
              <a:rPr lang="en-US" altLang="zh-CN" sz="2000" dirty="0" smtClean="0"/>
              <a:t>                                        ≤                     ≤</a:t>
            </a:r>
            <a:r>
              <a:rPr lang="en-US" altLang="zh-CN" sz="2000" dirty="0" err="1" smtClean="0"/>
              <a:t>bn</a:t>
            </a:r>
            <a:r>
              <a:rPr lang="en-US" altLang="zh-CN" sz="2000" dirty="0" smtClean="0"/>
              <a:t>      (</a:t>
            </a:r>
            <a:r>
              <a:rPr lang="zh-CN" altLang="en-US" sz="2000" dirty="0" smtClean="0"/>
              <a:t>因为前两项≤</a:t>
            </a:r>
            <a:r>
              <a:rPr lang="en-US" altLang="zh-CN" sz="2000" dirty="0" smtClean="0"/>
              <a:t>0)</a:t>
            </a:r>
            <a:endParaRPr lang="en-US" altLang="zh-CN" sz="2000" dirty="0" smtClean="0"/>
          </a:p>
          <a:p>
            <a:pPr lvl="1"/>
            <a:endParaRPr lang="en-US" altLang="zh-CN" sz="800" dirty="0" smtClean="0"/>
          </a:p>
          <a:p>
            <a:pPr lvl="1"/>
            <a:r>
              <a:rPr lang="zh-CN" altLang="en-US" sz="2000" dirty="0" smtClean="0"/>
              <a:t>对每一个</a:t>
            </a:r>
            <a:r>
              <a:rPr lang="zh-CN" altLang="en-US" sz="2000" dirty="0" smtClean="0">
                <a:sym typeface="Symbol" panose="05050102010706020507"/>
              </a:rPr>
              <a:t></a:t>
            </a:r>
            <a:r>
              <a:rPr lang="en-US" altLang="zh-CN" sz="2000" dirty="0" smtClean="0">
                <a:sym typeface="Symbol" panose="05050102010706020507"/>
              </a:rPr>
              <a:t>&gt;0</a:t>
            </a:r>
            <a:r>
              <a:rPr lang="zh-CN" altLang="en-US" sz="2000" dirty="0" smtClean="0">
                <a:sym typeface="Symbol" panose="05050102010706020507"/>
              </a:rPr>
              <a:t>，若</a:t>
            </a:r>
            <a:r>
              <a:rPr lang="en-US" altLang="zh-CN" sz="2000" dirty="0" smtClean="0">
                <a:sym typeface="Symbol" panose="05050102010706020507"/>
              </a:rPr>
              <a:t>b=1,</a:t>
            </a:r>
            <a:r>
              <a:rPr lang="zh-CN" altLang="en-US" sz="2000" dirty="0" smtClean="0">
                <a:sym typeface="Symbol" panose="05050102010706020507"/>
              </a:rPr>
              <a:t>则</a:t>
            </a:r>
            <a:r>
              <a:rPr lang="en-US" altLang="zh-CN" sz="2000" dirty="0" smtClean="0">
                <a:sym typeface="Symbol" panose="05050102010706020507"/>
              </a:rPr>
              <a:t>I</a:t>
            </a:r>
            <a:r>
              <a:rPr lang="en-US" altLang="zh-CN" sz="2000" baseline="30000" dirty="0" smtClean="0">
                <a:sym typeface="Symbol" panose="05050102010706020507"/>
              </a:rPr>
              <a:t>/</a:t>
            </a:r>
            <a:r>
              <a:rPr lang="zh-CN" altLang="en-US" sz="2000" dirty="0" smtClean="0">
                <a:sym typeface="Symbol" panose="05050102010706020507"/>
              </a:rPr>
              <a:t>就是</a:t>
            </a:r>
            <a:r>
              <a:rPr lang="en-US" altLang="zh-CN" sz="2000" dirty="0" smtClean="0">
                <a:sym typeface="Symbol" panose="05050102010706020507"/>
              </a:rPr>
              <a:t>I,S</a:t>
            </a:r>
            <a:r>
              <a:rPr lang="zh-CN" altLang="en-US" sz="2000" dirty="0" smtClean="0">
                <a:sym typeface="Symbol" panose="05050102010706020507"/>
              </a:rPr>
              <a:t>是</a:t>
            </a:r>
            <a:r>
              <a:rPr lang="en-US" altLang="zh-CN" sz="2000" dirty="0" smtClean="0">
                <a:sym typeface="Symbol" panose="05050102010706020507"/>
              </a:rPr>
              <a:t>I</a:t>
            </a:r>
            <a:r>
              <a:rPr lang="zh-CN" altLang="en-US" sz="2000" dirty="0" smtClean="0">
                <a:sym typeface="Symbol" panose="05050102010706020507"/>
              </a:rPr>
              <a:t>的最优解</a:t>
            </a:r>
            <a:r>
              <a:rPr lang="en-US" altLang="zh-CN" sz="2000" dirty="0" smtClean="0">
                <a:sym typeface="Symbol" panose="05050102010706020507"/>
              </a:rPr>
              <a:t>,</a:t>
            </a:r>
            <a:r>
              <a:rPr lang="zh-CN" altLang="en-US" sz="2000" dirty="0" smtClean="0">
                <a:sym typeface="Symbol" panose="05050102010706020507"/>
              </a:rPr>
              <a:t>从而</a:t>
            </a:r>
            <a:r>
              <a:rPr lang="en-US" altLang="zh-CN" sz="2000" dirty="0" smtClean="0"/>
              <a:t>OPT(I)=FPTAS(I) </a:t>
            </a:r>
            <a:endParaRPr lang="en-US" altLang="zh-CN" sz="2000" dirty="0" smtClean="0"/>
          </a:p>
          <a:p>
            <a:pPr lvl="1"/>
            <a:r>
              <a:rPr lang="zh-CN" altLang="en-US" sz="2000" dirty="0" smtClean="0"/>
              <a:t>对</a:t>
            </a:r>
            <a:r>
              <a:rPr lang="en-US" altLang="zh-CN" sz="2000" dirty="0" smtClean="0"/>
              <a:t>b&gt;1</a:t>
            </a:r>
            <a:r>
              <a:rPr lang="zh-CN" altLang="en-US" sz="2000" dirty="0" smtClean="0"/>
              <a:t>，注意到</a:t>
            </a:r>
            <a:r>
              <a:rPr lang="en-US" altLang="zh-CN" sz="2000" dirty="0" err="1" smtClean="0"/>
              <a:t>v</a:t>
            </a:r>
            <a:r>
              <a:rPr lang="en-US" altLang="zh-CN" sz="2000" baseline="-25000" dirty="0" err="1" smtClean="0"/>
              <a:t>max</a:t>
            </a:r>
            <a:r>
              <a:rPr lang="en-US" altLang="zh-CN" sz="2000" dirty="0" smtClean="0"/>
              <a:t> ≤OPT(I)</a:t>
            </a:r>
            <a:r>
              <a:rPr lang="zh-CN" altLang="en-US" sz="2000" dirty="0" smtClean="0"/>
              <a:t>，得</a:t>
            </a:r>
            <a:r>
              <a:rPr lang="en-US" altLang="zh-CN" sz="2000" dirty="0" smtClean="0"/>
              <a:t>OPT(I)-FPTAS(I) &lt;</a:t>
            </a:r>
            <a:r>
              <a:rPr lang="en-US" altLang="zh-CN" sz="2000" dirty="0" err="1" smtClean="0"/>
              <a:t>v</a:t>
            </a:r>
            <a:r>
              <a:rPr lang="en-US" altLang="zh-CN" sz="2000" baseline="-25000" dirty="0" err="1" smtClean="0"/>
              <a:t>max</a:t>
            </a:r>
            <a:r>
              <a:rPr lang="en-US" altLang="zh-CN" sz="2000" dirty="0" smtClean="0"/>
              <a:t>/(1+</a:t>
            </a:r>
            <a:r>
              <a:rPr lang="en-US" altLang="zh-CN" sz="2000" dirty="0" smtClean="0">
                <a:sym typeface="Symbol" panose="05050102010706020507"/>
              </a:rPr>
              <a:t>1/</a:t>
            </a:r>
            <a:r>
              <a:rPr lang="zh-CN" altLang="en-US" sz="2000" dirty="0" smtClean="0">
                <a:sym typeface="Symbol" panose="05050102010706020507"/>
              </a:rPr>
              <a:t></a:t>
            </a:r>
            <a:r>
              <a:rPr lang="en-US" altLang="zh-CN" sz="2000" dirty="0" smtClean="0">
                <a:sym typeface="Symbol" panose="05050102010706020507"/>
              </a:rPr>
              <a:t>) </a:t>
            </a:r>
            <a:endParaRPr lang="en-US" altLang="zh-CN" sz="2000" dirty="0" smtClean="0"/>
          </a:p>
          <a:p>
            <a:pPr lvl="1">
              <a:buNone/>
            </a:pPr>
            <a:r>
              <a:rPr lang="en-US" altLang="zh-CN" sz="2000" dirty="0" smtClean="0">
                <a:sym typeface="Symbol" panose="05050102010706020507"/>
              </a:rPr>
              <a:t>     ≤OPT(I)</a:t>
            </a:r>
            <a:r>
              <a:rPr lang="en-US" altLang="zh-CN" sz="2000" dirty="0" smtClean="0"/>
              <a:t> /(1+</a:t>
            </a:r>
            <a:r>
              <a:rPr lang="en-US" altLang="zh-CN" sz="2000" dirty="0" smtClean="0">
                <a:sym typeface="Symbol" panose="05050102010706020507"/>
              </a:rPr>
              <a:t>1/</a:t>
            </a:r>
            <a:r>
              <a:rPr lang="zh-CN" altLang="en-US" sz="2000" dirty="0" smtClean="0">
                <a:sym typeface="Symbol" panose="05050102010706020507"/>
              </a:rPr>
              <a:t></a:t>
            </a:r>
            <a:r>
              <a:rPr lang="en-US" altLang="zh-CN" sz="2000" dirty="0" smtClean="0">
                <a:sym typeface="Symbol" panose="05050102010706020507"/>
              </a:rPr>
              <a:t>)</a:t>
            </a:r>
            <a:r>
              <a:rPr lang="zh-CN" altLang="en-US" sz="2000" dirty="0" smtClean="0">
                <a:sym typeface="Symbol" panose="05050102010706020507"/>
              </a:rPr>
              <a:t>，</a:t>
            </a:r>
            <a:r>
              <a:rPr lang="en-US" altLang="zh-CN" sz="2000" dirty="0" smtClean="0">
                <a:sym typeface="Symbol" panose="05050102010706020507"/>
              </a:rPr>
              <a:t> </a:t>
            </a:r>
            <a:r>
              <a:rPr lang="zh-CN" altLang="en-US" sz="2000" dirty="0" smtClean="0">
                <a:sym typeface="Symbol" panose="05050102010706020507"/>
              </a:rPr>
              <a:t>即</a:t>
            </a:r>
            <a:r>
              <a:rPr lang="en-US" altLang="zh-CN" sz="2000" dirty="0" smtClean="0">
                <a:sym typeface="Symbol" panose="05050102010706020507"/>
              </a:rPr>
              <a:t>OPT(I) ≤(1+</a:t>
            </a:r>
            <a:r>
              <a:rPr lang="zh-CN" altLang="en-US" sz="2000" dirty="0" smtClean="0">
                <a:sym typeface="Symbol" panose="05050102010706020507"/>
              </a:rPr>
              <a:t></a:t>
            </a:r>
            <a:r>
              <a:rPr lang="en-US" altLang="zh-CN" sz="2000" dirty="0" smtClean="0">
                <a:sym typeface="Symbol" panose="05050102010706020507"/>
              </a:rPr>
              <a:t>)FPTSA(I)</a:t>
            </a:r>
            <a:r>
              <a:rPr lang="zh-CN" altLang="en-US" sz="2000" dirty="0" smtClean="0">
                <a:sym typeface="Symbol" panose="05050102010706020507"/>
              </a:rPr>
              <a:t>。</a:t>
            </a:r>
            <a:endParaRPr lang="en-US" altLang="zh-CN" sz="2000" dirty="0" smtClean="0">
              <a:sym typeface="Symbol" panose="05050102010706020507"/>
            </a:endParaRPr>
          </a:p>
          <a:p>
            <a:pPr lvl="1"/>
            <a:r>
              <a:rPr lang="zh-CN" altLang="en-US" sz="2000" dirty="0" smtClean="0">
                <a:sym typeface="Symbol" panose="05050102010706020507"/>
              </a:rPr>
              <a:t>复杂度：计算</a:t>
            </a:r>
            <a:r>
              <a:rPr lang="en-US" altLang="zh-CN" sz="2000" dirty="0" smtClean="0">
                <a:sym typeface="Symbol" panose="05050102010706020507"/>
              </a:rPr>
              <a:t>v</a:t>
            </a:r>
            <a:r>
              <a:rPr lang="en-US" altLang="zh-CN" sz="2000" baseline="30000" dirty="0" smtClean="0">
                <a:sym typeface="Symbol" panose="05050102010706020507"/>
              </a:rPr>
              <a:t>/</a:t>
            </a:r>
            <a:r>
              <a:rPr lang="zh-CN" altLang="en-US" sz="2000" dirty="0" smtClean="0">
                <a:sym typeface="Symbol" panose="05050102010706020507"/>
              </a:rPr>
              <a:t>：</a:t>
            </a:r>
            <a:r>
              <a:rPr lang="en-US" altLang="zh-CN" sz="2000" baseline="30000" dirty="0" smtClean="0">
                <a:sym typeface="Symbol" panose="05050102010706020507"/>
              </a:rPr>
              <a:t> </a:t>
            </a:r>
            <a:r>
              <a:rPr lang="en-US" altLang="zh-CN" sz="2000" dirty="0" smtClean="0">
                <a:sym typeface="Symbol" panose="05050102010706020507"/>
              </a:rPr>
              <a:t>O(n)</a:t>
            </a:r>
            <a:r>
              <a:rPr lang="zh-CN" altLang="en-US" sz="2000" dirty="0" smtClean="0">
                <a:sym typeface="Symbol" panose="05050102010706020507"/>
              </a:rPr>
              <a:t>，主要</a:t>
            </a:r>
            <a:r>
              <a:rPr lang="en-US" altLang="zh-CN" sz="2000" dirty="0" smtClean="0">
                <a:sym typeface="Symbol" panose="05050102010706020507"/>
              </a:rPr>
              <a:t> </a:t>
            </a:r>
            <a:r>
              <a:rPr lang="zh-CN" altLang="en-US" sz="2000" dirty="0" smtClean="0">
                <a:sym typeface="Symbol" panose="05050102010706020507"/>
              </a:rPr>
              <a:t>运行</a:t>
            </a:r>
            <a:r>
              <a:rPr lang="en-US" altLang="zh-CN" sz="2000" dirty="0" smtClean="0">
                <a:sym typeface="Symbol" panose="05050102010706020507"/>
              </a:rPr>
              <a:t>A</a:t>
            </a:r>
            <a:r>
              <a:rPr lang="zh-CN" altLang="en-US" sz="2000" dirty="0" smtClean="0">
                <a:sym typeface="Symbol" panose="05050102010706020507"/>
              </a:rPr>
              <a:t>，</a:t>
            </a:r>
            <a:r>
              <a:rPr lang="en-US" altLang="zh-CN" sz="2000" dirty="0" smtClean="0">
                <a:sym typeface="Symbol" panose="05050102010706020507"/>
              </a:rPr>
              <a:t>T(n)=(n</a:t>
            </a:r>
            <a:r>
              <a:rPr lang="en-US" altLang="zh-CN" sz="2000" baseline="30000" dirty="0" smtClean="0">
                <a:sym typeface="Symbol" panose="05050102010706020507"/>
              </a:rPr>
              <a:t>2</a:t>
            </a:r>
            <a:r>
              <a:rPr lang="en-US" altLang="zh-CN" sz="2000" dirty="0" smtClean="0">
                <a:sym typeface="Symbol" panose="05050102010706020507"/>
              </a:rPr>
              <a:t>v</a:t>
            </a:r>
            <a:r>
              <a:rPr lang="en-US" altLang="zh-CN" sz="2000" baseline="-25000" dirty="0" smtClean="0">
                <a:sym typeface="Symbol" panose="05050102010706020507"/>
              </a:rPr>
              <a:t>max</a:t>
            </a:r>
            <a:r>
              <a:rPr lang="en-US" altLang="zh-CN" sz="2000" dirty="0" smtClean="0">
                <a:sym typeface="Symbol" panose="05050102010706020507"/>
              </a:rPr>
              <a:t>/b)=O(n</a:t>
            </a:r>
            <a:r>
              <a:rPr lang="en-US" altLang="zh-CN" sz="2000" baseline="30000" dirty="0" smtClean="0">
                <a:sym typeface="Symbol" panose="05050102010706020507"/>
              </a:rPr>
              <a:t>3</a:t>
            </a:r>
            <a:r>
              <a:rPr lang="en-US" altLang="zh-CN" sz="2000" dirty="0" smtClean="0">
                <a:sym typeface="Symbol" panose="05050102010706020507"/>
              </a:rPr>
              <a:t>(</a:t>
            </a:r>
            <a:r>
              <a:rPr lang="en-US" altLang="zh-CN" sz="2000" dirty="0" smtClean="0"/>
              <a:t>1+</a:t>
            </a:r>
            <a:r>
              <a:rPr lang="en-US" altLang="zh-CN" sz="2000" dirty="0" smtClean="0">
                <a:sym typeface="Symbol" panose="05050102010706020507"/>
              </a:rPr>
              <a:t>1/</a:t>
            </a:r>
            <a:r>
              <a:rPr lang="zh-CN" altLang="en-US" sz="2000" dirty="0" smtClean="0">
                <a:sym typeface="Symbol" panose="05050102010706020507"/>
              </a:rPr>
              <a:t></a:t>
            </a:r>
            <a:r>
              <a:rPr lang="en-US" altLang="zh-CN" sz="2000" dirty="0" smtClean="0">
                <a:sym typeface="Symbol" panose="05050102010706020507"/>
              </a:rPr>
              <a:t>))</a:t>
            </a:r>
            <a:endParaRPr lang="zh-CN" altLang="en-US" sz="2000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1071538" y="2643182"/>
          <a:ext cx="2571768" cy="5715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3" name="公式" r:id="rId1" imgW="44196000" imgH="8229600" progId="Equation.3">
                  <p:embed/>
                </p:oleObj>
              </mc:Choice>
              <mc:Fallback>
                <p:oleObj name="公式" r:id="rId1" imgW="44196000" imgH="8229600" progId="Equation.3">
                  <p:embed/>
                  <p:pic>
                    <p:nvPicPr>
                      <p:cNvPr id="0" name="图片 8192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071538" y="2643182"/>
                        <a:ext cx="2571768" cy="571504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3643306" y="3143248"/>
          <a:ext cx="1143008" cy="5000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4" name="公式" r:id="rId3" imgW="18288000" imgH="8229600" progId="Equation.3">
                  <p:embed/>
                </p:oleObj>
              </mc:Choice>
              <mc:Fallback>
                <p:oleObj name="公式" r:id="rId3" imgW="18288000" imgH="8229600" progId="Equation.3">
                  <p:embed/>
                  <p:pic>
                    <p:nvPicPr>
                      <p:cNvPr id="0" name="图片 8193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43306" y="3143248"/>
                        <a:ext cx="1143008" cy="500066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/>
        </p:nvGraphicFramePr>
        <p:xfrm>
          <a:off x="3643306" y="3657604"/>
          <a:ext cx="4714908" cy="5572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5" name="公式" r:id="rId5" imgW="79248000" imgH="8229600" progId="Equation.3">
                  <p:embed/>
                </p:oleObj>
              </mc:Choice>
              <mc:Fallback>
                <p:oleObj name="公式" r:id="rId5" imgW="79248000" imgH="8229600" progId="Equation.3">
                  <p:embed/>
                  <p:pic>
                    <p:nvPicPr>
                      <p:cNvPr id="0" name="图片 8194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43306" y="3657604"/>
                        <a:ext cx="4714908" cy="557214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085" name="Object 5"/>
          <p:cNvGraphicFramePr>
            <a:graphicFrameLocks noChangeAspect="1"/>
          </p:cNvGraphicFramePr>
          <p:nvPr/>
        </p:nvGraphicFramePr>
        <p:xfrm>
          <a:off x="3571868" y="4214818"/>
          <a:ext cx="1414462" cy="557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6" name="公式" r:id="rId7" imgW="23774400" imgH="8229600" progId="Equation.3">
                  <p:embed/>
                </p:oleObj>
              </mc:Choice>
              <mc:Fallback>
                <p:oleObj name="公式" r:id="rId7" imgW="23774400" imgH="8229600" progId="Equation.3">
                  <p:embed/>
                  <p:pic>
                    <p:nvPicPr>
                      <p:cNvPr id="0" name="图片 8195"/>
                      <p:cNvPicPr>
                        <a:picLocks noChangeAspect="1"/>
                      </p:cNvPicPr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71868" y="4214818"/>
                        <a:ext cx="1414462" cy="557213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000" dirty="0" smtClean="0"/>
              <a:t>近似算法的相关概念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500174"/>
            <a:ext cx="8229600" cy="4530725"/>
          </a:xfrm>
        </p:spPr>
        <p:txBody>
          <a:bodyPr/>
          <a:lstStyle/>
          <a:p>
            <a:pPr lvl="1"/>
            <a:r>
              <a:rPr lang="zh-CN" altLang="en-US" sz="2800" dirty="0" smtClean="0"/>
              <a:t>求</a:t>
            </a:r>
            <a:r>
              <a:rPr lang="en-US" altLang="zh-CN" sz="2800" dirty="0" smtClean="0"/>
              <a:t>0/1</a:t>
            </a:r>
            <a:r>
              <a:rPr lang="zh-CN" altLang="en-US" sz="2800" dirty="0" smtClean="0"/>
              <a:t>背包问题的绝对近似解是</a:t>
            </a:r>
            <a:r>
              <a:rPr lang="en-US" altLang="zh-CN" sz="2800" dirty="0" smtClean="0"/>
              <a:t>NP</a:t>
            </a:r>
            <a:r>
              <a:rPr lang="zh-CN" altLang="en-US" sz="2800" dirty="0" smtClean="0"/>
              <a:t>难问题</a:t>
            </a:r>
            <a:endParaRPr lang="en-US" altLang="zh-CN" sz="2800" dirty="0" smtClean="0"/>
          </a:p>
          <a:p>
            <a:pPr lvl="2"/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对于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0/1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背包问题的实例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I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：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M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，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{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楷体_GB2312" pitchFamily="49" charset="-122"/>
              </a:rPr>
              <a:t>p</a:t>
            </a:r>
            <a:r>
              <a:rPr lang="en-US" altLang="zh-CN" sz="2000" baseline="-25000" dirty="0" err="1" smtClean="0">
                <a:latin typeface="Times New Roman" panose="02020603050405020304" pitchFamily="18" charset="0"/>
                <a:ea typeface="楷体_GB2312" pitchFamily="49" charset="-122"/>
              </a:rPr>
              <a:t>i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楷体_GB2312" pitchFamily="49" charset="-122"/>
              </a:rPr>
              <a:t>,w</a:t>
            </a:r>
            <a:r>
              <a:rPr lang="en-US" altLang="zh-CN" sz="2000" baseline="-25000" dirty="0" err="1" smtClean="0">
                <a:latin typeface="Times New Roman" panose="02020603050405020304" pitchFamily="18" charset="0"/>
                <a:ea typeface="楷体_GB2312" pitchFamily="49" charset="-122"/>
              </a:rPr>
              <a:t>i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}, 1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i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n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，构造另一个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0/1</a:t>
            </a:r>
            <a:endParaRPr lang="en-US" altLang="zh-CN" sz="2000" dirty="0" smtClean="0">
              <a:latin typeface="Times New Roman" panose="02020603050405020304" pitchFamily="18" charset="0"/>
              <a:ea typeface="楷体_GB2312" pitchFamily="49" charset="-122"/>
            </a:endParaRPr>
          </a:p>
          <a:p>
            <a:pPr lvl="2">
              <a:buNone/>
            </a:pP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背包问题的实例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I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'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： 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M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，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{(k+1)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楷体_GB2312" pitchFamily="49" charset="-122"/>
              </a:rPr>
              <a:t>p</a:t>
            </a:r>
            <a:r>
              <a:rPr lang="en-US" altLang="zh-CN" sz="2000" baseline="-25000" dirty="0" err="1" smtClean="0">
                <a:latin typeface="Times New Roman" panose="02020603050405020304" pitchFamily="18" charset="0"/>
                <a:ea typeface="楷体_GB2312" pitchFamily="49" charset="-122"/>
              </a:rPr>
              <a:t>i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楷体_GB2312" pitchFamily="49" charset="-122"/>
              </a:rPr>
              <a:t>,w</a:t>
            </a:r>
            <a:r>
              <a:rPr lang="en-US" altLang="zh-CN" sz="2000" baseline="-25000" dirty="0" err="1" smtClean="0">
                <a:latin typeface="Times New Roman" panose="02020603050405020304" pitchFamily="18" charset="0"/>
                <a:ea typeface="楷体_GB2312" pitchFamily="49" charset="-122"/>
              </a:rPr>
              <a:t>i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}, 1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i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n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，显然，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I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与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I'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有相同</a:t>
            </a:r>
            <a:endParaRPr lang="zh-CN" altLang="en-US" sz="2000" dirty="0" smtClean="0">
              <a:latin typeface="Times New Roman" panose="02020603050405020304" pitchFamily="18" charset="0"/>
              <a:ea typeface="楷体_GB2312" pitchFamily="49" charset="-122"/>
            </a:endParaRPr>
          </a:p>
          <a:p>
            <a:pPr lvl="2">
              <a:buNone/>
            </a:pP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的可行解集，而且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F</a:t>
            </a:r>
            <a:r>
              <a:rPr lang="en-US" altLang="zh-CN" sz="2000" baseline="30000" dirty="0" smtClean="0">
                <a:latin typeface="Times New Roman" panose="02020603050405020304" pitchFamily="18" charset="0"/>
                <a:ea typeface="楷体_GB2312" pitchFamily="49" charset="-122"/>
              </a:rPr>
              <a:t>*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(I')=(k+1)F</a:t>
            </a:r>
            <a:r>
              <a:rPr lang="en-US" altLang="zh-CN" sz="2000" baseline="30000" dirty="0" smtClean="0">
                <a:latin typeface="Times New Roman" panose="02020603050405020304" pitchFamily="18" charset="0"/>
                <a:ea typeface="楷体_GB2312" pitchFamily="49" charset="-122"/>
              </a:rPr>
              <a:t>*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(I)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。</a:t>
            </a:r>
            <a:endParaRPr lang="zh-CN" altLang="en-US" sz="2000" dirty="0" smtClean="0">
              <a:latin typeface="Times New Roman" panose="02020603050405020304" pitchFamily="18" charset="0"/>
              <a:ea typeface="楷体_GB2312" pitchFamily="49" charset="-122"/>
            </a:endParaRPr>
          </a:p>
          <a:p>
            <a:pPr lvl="2"/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如果存在求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0/1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背包问题绝对近似解的多项式时间算法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A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，使</a:t>
            </a:r>
            <a:endParaRPr lang="zh-CN" altLang="en-US" sz="2000" dirty="0" smtClean="0">
              <a:latin typeface="Times New Roman" panose="02020603050405020304" pitchFamily="18" charset="0"/>
              <a:ea typeface="楷体_GB2312" pitchFamily="49" charset="-122"/>
            </a:endParaRPr>
          </a:p>
          <a:p>
            <a:pPr lvl="2">
              <a:buNone/>
            </a:pP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得  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|F</a:t>
            </a:r>
            <a:r>
              <a:rPr lang="en-US" altLang="zh-CN" sz="2000" baseline="30000" dirty="0" smtClean="0">
                <a:latin typeface="Times New Roman" panose="02020603050405020304" pitchFamily="18" charset="0"/>
                <a:ea typeface="楷体_GB2312" pitchFamily="49" charset="-122"/>
              </a:rPr>
              <a:t>*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(I) 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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 F(I)| 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 k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，则可以调用算法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A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求问题实例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I'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，有</a:t>
            </a:r>
            <a:endParaRPr lang="zh-CN" altLang="en-US" sz="20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2">
              <a:buNone/>
            </a:pP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                                   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|F</a:t>
            </a:r>
            <a:r>
              <a:rPr lang="en-US" altLang="zh-CN" sz="2000" baseline="30000" dirty="0" smtClean="0">
                <a:latin typeface="Times New Roman" panose="02020603050405020304" pitchFamily="18" charset="0"/>
                <a:ea typeface="楷体_GB2312" pitchFamily="49" charset="-122"/>
              </a:rPr>
              <a:t>*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(I') 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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 F(I')| 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 k                               (1)</a:t>
            </a:r>
            <a:endParaRPr lang="zh-CN" altLang="en-US" sz="20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2"/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设对应的解为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X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。在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p</a:t>
            </a:r>
            <a:r>
              <a:rPr lang="en-US" altLang="zh-CN" sz="2000" baseline="-25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i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和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k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均为整数的情况下，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F(I')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或等于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F*(I') </a:t>
            </a:r>
            <a:endParaRPr lang="zh-CN" altLang="en-US" sz="20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2">
              <a:buNone/>
            </a:pP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或者至多为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F</a:t>
            </a:r>
            <a:r>
              <a:rPr lang="en-US" altLang="zh-CN" sz="2000" baseline="30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*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(I') 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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(k+1)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。因而，由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(1)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式得到：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F(I')=F*(I')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，即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X</a:t>
            </a:r>
            <a:endParaRPr lang="en-US" altLang="zh-CN" sz="20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2">
              <a:buNone/>
            </a:pP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是问题实例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I'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的最优解，也即是问题实例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I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的最优解。这说明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0/1</a:t>
            </a:r>
            <a:endParaRPr lang="en-US" altLang="zh-CN" sz="20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2">
              <a:buNone/>
            </a:pP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背包问题有多项式时间的确定算法求得最优解。由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0/1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背包问题</a:t>
            </a:r>
            <a:endParaRPr lang="zh-CN" altLang="en-US" sz="20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2">
              <a:buNone/>
            </a:pP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是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NP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难问题可知，绝对近似的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0/1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背包问题也是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NP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难问题。</a:t>
            </a:r>
            <a:endParaRPr lang="zh-CN" altLang="en-US" sz="2000" dirty="0" smtClean="0"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lvl="2"/>
            <a:endParaRPr lang="zh-CN" altLang="en-US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000" dirty="0" smtClean="0"/>
              <a:t>近似算法的相关概念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28736"/>
            <a:ext cx="8229600" cy="4530725"/>
          </a:xfrm>
        </p:spPr>
        <p:txBody>
          <a:bodyPr/>
          <a:lstStyle/>
          <a:p>
            <a:pPr lvl="1"/>
            <a:r>
              <a:rPr lang="en-US" altLang="zh-CN" sz="2800" dirty="0" smtClean="0">
                <a:latin typeface="宋体" panose="02010600030101010101" pitchFamily="2" charset="-122"/>
                <a:sym typeface="Symbol" panose="05050102010706020507" pitchFamily="18" charset="2"/>
              </a:rPr>
              <a:t>-</a:t>
            </a:r>
            <a:r>
              <a:rPr lang="zh-CN" altLang="en-US" sz="2800" dirty="0" smtClean="0">
                <a:latin typeface="宋体" panose="02010600030101010101" pitchFamily="2" charset="-122"/>
                <a:sym typeface="Symbol" panose="05050102010706020507" pitchFamily="18" charset="2"/>
              </a:rPr>
              <a:t>近似算法</a:t>
            </a:r>
            <a:r>
              <a:rPr lang="en-US" altLang="zh-CN" sz="2800" dirty="0" smtClean="0">
                <a:latin typeface="宋体" panose="02010600030101010101" pitchFamily="2" charset="-122"/>
                <a:sym typeface="Symbol" panose="05050102010706020507" pitchFamily="18" charset="2"/>
              </a:rPr>
              <a:t>(</a:t>
            </a:r>
            <a:r>
              <a:rPr lang="zh-CN" altLang="zh-CN" sz="2800" dirty="0" smtClean="0">
                <a:latin typeface="宋体" panose="02010600030101010101" pitchFamily="2" charset="-122"/>
                <a:sym typeface="Symbol" panose="05050102010706020507" pitchFamily="18" charset="2"/>
              </a:rPr>
              <a:t>格式</a:t>
            </a:r>
            <a:r>
              <a:rPr lang="en-US" altLang="zh-CN" sz="2800" dirty="0" smtClean="0">
                <a:latin typeface="宋体" panose="02010600030101010101" pitchFamily="2" charset="-122"/>
                <a:sym typeface="Symbol" panose="05050102010706020507" pitchFamily="18" charset="2"/>
              </a:rPr>
              <a:t>)</a:t>
            </a:r>
            <a:endParaRPr lang="en-US" altLang="zh-CN" sz="2800" dirty="0" smtClean="0">
              <a:latin typeface="宋体" panose="02010600030101010101" pitchFamily="2" charset="-122"/>
              <a:sym typeface="Symbol" panose="05050102010706020507" pitchFamily="18" charset="2"/>
            </a:endParaRPr>
          </a:p>
          <a:p>
            <a:pPr lvl="2"/>
            <a:r>
              <a:rPr lang="zh-CN" altLang="en-US" smtClean="0">
                <a:latin typeface="宋体" panose="02010600030101010101" pitchFamily="2" charset="-122"/>
                <a:sym typeface="Symbol" panose="05050102010706020507" pitchFamily="18" charset="2"/>
              </a:rPr>
              <a:t>多机调度</a:t>
            </a:r>
            <a:r>
              <a:rPr lang="zh-CN" altLang="en-US" dirty="0" smtClean="0">
                <a:latin typeface="宋体" panose="02010600030101010101" pitchFamily="2" charset="-122"/>
                <a:sym typeface="Symbol" panose="05050102010706020507" pitchFamily="18" charset="2"/>
              </a:rPr>
              <a:t>问题：</a:t>
            </a:r>
            <a:r>
              <a:rPr lang="zh-CN" altLang="en-US" sz="2000" dirty="0" smtClean="0">
                <a:latin typeface="Times New Roman" panose="02020603050405020304" pitchFamily="18" charset="0"/>
              </a:rPr>
              <a:t>有</a:t>
            </a:r>
            <a:r>
              <a:rPr lang="en-US" altLang="zh-CN" sz="2000" dirty="0" smtClean="0">
                <a:latin typeface="Times New Roman" panose="02020603050405020304" pitchFamily="18" charset="0"/>
              </a:rPr>
              <a:t>n</a:t>
            </a:r>
            <a:r>
              <a:rPr lang="zh-CN" altLang="en-US" sz="2000" dirty="0" smtClean="0">
                <a:latin typeface="Times New Roman" panose="02020603050405020304" pitchFamily="18" charset="0"/>
              </a:rPr>
              <a:t>项独立的作业集</a:t>
            </a:r>
            <a:r>
              <a:rPr lang="en-US" altLang="zh-CN" sz="2000" dirty="0" smtClean="0">
                <a:latin typeface="Times New Roman" panose="02020603050405020304" pitchFamily="18" charset="0"/>
              </a:rPr>
              <a:t>A={1,2,…, n}</a:t>
            </a:r>
            <a:r>
              <a:rPr lang="zh-CN" altLang="en-US" sz="2000" dirty="0" smtClean="0">
                <a:latin typeface="Times New Roman" panose="02020603050405020304" pitchFamily="18" charset="0"/>
              </a:rPr>
              <a:t>，由</a:t>
            </a:r>
            <a:r>
              <a:rPr lang="en-US" altLang="zh-CN" sz="2000" dirty="0" smtClean="0">
                <a:latin typeface="Times New Roman" panose="02020603050405020304" pitchFamily="18" charset="0"/>
              </a:rPr>
              <a:t>m</a:t>
            </a:r>
            <a:r>
              <a:rPr lang="zh-CN" altLang="en-US" sz="2000" dirty="0" smtClean="0">
                <a:latin typeface="Times New Roman" panose="02020603050405020304" pitchFamily="18" charset="0"/>
              </a:rPr>
              <a:t>台相同的机器加工处理。作业 </a:t>
            </a:r>
            <a:r>
              <a:rPr lang="en-US" altLang="zh-CN" sz="2000" dirty="0" err="1" smtClean="0">
                <a:latin typeface="Times New Roman" panose="02020603050405020304" pitchFamily="18" charset="0"/>
              </a:rPr>
              <a:t>a</a:t>
            </a:r>
            <a:r>
              <a:rPr lang="zh-CN" altLang="en-US" sz="2000" dirty="0" smtClean="0">
                <a:latin typeface="Times New Roman" panose="02020603050405020304" pitchFamily="18" charset="0"/>
              </a:rPr>
              <a:t>所需要的处理时间为</a:t>
            </a:r>
            <a:r>
              <a:rPr lang="en-US" altLang="zh-CN" sz="2000" dirty="0" smtClean="0">
                <a:latin typeface="Times New Roman" panose="02020603050405020304" pitchFamily="18" charset="0"/>
              </a:rPr>
              <a:t>t(a)</a:t>
            </a:r>
            <a:r>
              <a:rPr lang="zh-CN" altLang="en-US" sz="2000" dirty="0" smtClean="0">
                <a:latin typeface="Times New Roman" panose="02020603050405020304" pitchFamily="18" charset="0"/>
              </a:rPr>
              <a:t>。多机调度问题要求给出一种调度方案，使所给的</a:t>
            </a:r>
            <a:r>
              <a:rPr lang="en-US" altLang="zh-CN" sz="2000" dirty="0" smtClean="0">
                <a:latin typeface="Times New Roman" panose="02020603050405020304" pitchFamily="18" charset="0"/>
              </a:rPr>
              <a:t>n</a:t>
            </a:r>
            <a:r>
              <a:rPr lang="zh-CN" altLang="en-US" sz="2000" dirty="0" smtClean="0">
                <a:latin typeface="Times New Roman" panose="02020603050405020304" pitchFamily="18" charset="0"/>
              </a:rPr>
              <a:t>个作业在尽可能短的时间内由</a:t>
            </a:r>
            <a:r>
              <a:rPr lang="en-US" altLang="zh-CN" sz="2000" dirty="0" smtClean="0">
                <a:latin typeface="Times New Roman" panose="02020603050405020304" pitchFamily="18" charset="0"/>
              </a:rPr>
              <a:t>m</a:t>
            </a:r>
            <a:r>
              <a:rPr lang="zh-CN" altLang="en-US" sz="2000" dirty="0" smtClean="0">
                <a:latin typeface="Times New Roman" panose="02020603050405020304" pitchFamily="18" charset="0"/>
              </a:rPr>
              <a:t>台机器处理完。</a:t>
            </a:r>
            <a:endParaRPr lang="en-US" altLang="zh-CN" sz="2000" dirty="0" smtClean="0">
              <a:latin typeface="Times New Roman" panose="02020603050405020304" pitchFamily="18" charset="0"/>
            </a:endParaRPr>
          </a:p>
          <a:p>
            <a:pPr lvl="2"/>
            <a:r>
              <a:rPr lang="zh-CN" altLang="en-US" sz="2000" dirty="0" smtClean="0">
                <a:latin typeface="Times New Roman" panose="02020603050405020304" pitchFamily="18" charset="0"/>
              </a:rPr>
              <a:t>贪心的近似算法</a:t>
            </a:r>
            <a:r>
              <a:rPr lang="en-US" altLang="zh-CN" sz="2000" dirty="0" smtClean="0">
                <a:latin typeface="Times New Roman" panose="02020603050405020304" pitchFamily="18" charset="0"/>
              </a:rPr>
              <a:t>GMPS</a:t>
            </a:r>
            <a:r>
              <a:rPr lang="zh-CN" altLang="en-US" sz="2000" dirty="0" smtClean="0">
                <a:latin typeface="Times New Roman" panose="02020603050405020304" pitchFamily="18" charset="0"/>
              </a:rPr>
              <a:t>：</a:t>
            </a:r>
            <a:endParaRPr lang="en-US" altLang="zh-CN" sz="2000" dirty="0" smtClean="0">
              <a:latin typeface="Times New Roman" panose="02020603050405020304" pitchFamily="18" charset="0"/>
            </a:endParaRPr>
          </a:p>
          <a:p>
            <a:pPr lvl="3"/>
            <a:r>
              <a:rPr lang="zh-CN" altLang="en-US" dirty="0" smtClean="0">
                <a:latin typeface="Times New Roman" panose="02020603050405020304" pitchFamily="18" charset="0"/>
              </a:rPr>
              <a:t>贪心规则：按输入的顺序分配作业，把每一项作业分配给当前负载最小的机器。</a:t>
            </a:r>
            <a:endParaRPr lang="en-US" altLang="zh-CN" dirty="0" smtClean="0">
              <a:latin typeface="Times New Roman" panose="02020603050405020304" pitchFamily="18" charset="0"/>
            </a:endParaRPr>
          </a:p>
          <a:p>
            <a:pPr lvl="3"/>
            <a:r>
              <a:rPr lang="zh-CN" altLang="en-US" dirty="0" smtClean="0">
                <a:latin typeface="Times New Roman" panose="02020603050405020304" pitchFamily="18" charset="0"/>
              </a:rPr>
              <a:t>例：有</a:t>
            </a:r>
            <a:r>
              <a:rPr lang="en-US" altLang="zh-CN" dirty="0" smtClean="0">
                <a:latin typeface="Times New Roman" panose="02020603050405020304" pitchFamily="18" charset="0"/>
              </a:rPr>
              <a:t>3</a:t>
            </a:r>
            <a:r>
              <a:rPr lang="zh-CN" altLang="en-US" dirty="0" smtClean="0">
                <a:latin typeface="Times New Roman" panose="02020603050405020304" pitchFamily="18" charset="0"/>
              </a:rPr>
              <a:t>台机器，</a:t>
            </a:r>
            <a:r>
              <a:rPr lang="en-US" altLang="zh-CN" dirty="0" smtClean="0">
                <a:latin typeface="Times New Roman" panose="02020603050405020304" pitchFamily="18" charset="0"/>
              </a:rPr>
              <a:t>8</a:t>
            </a:r>
            <a:r>
              <a:rPr lang="zh-CN" altLang="en-US" dirty="0" smtClean="0">
                <a:latin typeface="Times New Roman" panose="02020603050405020304" pitchFamily="18" charset="0"/>
              </a:rPr>
              <a:t>项作业，处理时间依次是</a:t>
            </a:r>
            <a:r>
              <a:rPr lang="en-US" altLang="zh-CN" dirty="0" smtClean="0">
                <a:latin typeface="Times New Roman" panose="02020603050405020304" pitchFamily="18" charset="0"/>
              </a:rPr>
              <a:t>3,4,3,6,5,3,8,4</a:t>
            </a:r>
            <a:r>
              <a:rPr lang="zh-CN" altLang="en-US" dirty="0" smtClean="0">
                <a:latin typeface="Times New Roman" panose="02020603050405020304" pitchFamily="18" charset="0"/>
              </a:rPr>
              <a:t>。算法分配给</a:t>
            </a:r>
            <a:r>
              <a:rPr lang="en-US" altLang="zh-CN" dirty="0" smtClean="0">
                <a:latin typeface="Times New Roman" panose="02020603050405020304" pitchFamily="18" charset="0"/>
              </a:rPr>
              <a:t>3</a:t>
            </a:r>
            <a:r>
              <a:rPr lang="zh-CN" altLang="en-US" dirty="0" smtClean="0">
                <a:latin typeface="Times New Roman" panose="02020603050405020304" pitchFamily="18" charset="0"/>
              </a:rPr>
              <a:t>台机器的作业为 </a:t>
            </a:r>
            <a:r>
              <a:rPr lang="en-US" altLang="zh-CN" dirty="0" smtClean="0">
                <a:latin typeface="Times New Roman" panose="02020603050405020304" pitchFamily="18" charset="0"/>
              </a:rPr>
              <a:t>{1,4}</a:t>
            </a:r>
            <a:r>
              <a:rPr lang="zh-CN" altLang="en-US" dirty="0" smtClean="0">
                <a:latin typeface="Times New Roman" panose="02020603050405020304" pitchFamily="18" charset="0"/>
              </a:rPr>
              <a:t>，</a:t>
            </a:r>
            <a:r>
              <a:rPr lang="en-US" altLang="zh-CN" dirty="0" smtClean="0">
                <a:latin typeface="Times New Roman" panose="02020603050405020304" pitchFamily="18" charset="0"/>
              </a:rPr>
              <a:t>{2,6,7}</a:t>
            </a:r>
            <a:r>
              <a:rPr lang="zh-CN" altLang="en-US" dirty="0" smtClean="0">
                <a:latin typeface="Times New Roman" panose="02020603050405020304" pitchFamily="18" charset="0"/>
              </a:rPr>
              <a:t>，</a:t>
            </a:r>
            <a:r>
              <a:rPr lang="en-US" altLang="zh-CN" dirty="0" smtClean="0">
                <a:latin typeface="Times New Roman" panose="02020603050405020304" pitchFamily="18" charset="0"/>
              </a:rPr>
              <a:t>{3,5,8}</a:t>
            </a:r>
            <a:r>
              <a:rPr lang="zh-CN" altLang="en-US" dirty="0" smtClean="0">
                <a:latin typeface="Times New Roman" panose="02020603050405020304" pitchFamily="18" charset="0"/>
              </a:rPr>
              <a:t>，负载分别是</a:t>
            </a:r>
            <a:r>
              <a:rPr lang="en-US" altLang="zh-CN" dirty="0" smtClean="0">
                <a:latin typeface="Times New Roman" panose="02020603050405020304" pitchFamily="18" charset="0"/>
              </a:rPr>
              <a:t>3+6=9,4+3+8=15,3+5+4=12</a:t>
            </a:r>
            <a:r>
              <a:rPr lang="zh-CN" altLang="en-US" dirty="0" smtClean="0">
                <a:latin typeface="Times New Roman" panose="02020603050405020304" pitchFamily="18" charset="0"/>
              </a:rPr>
              <a:t>，完成时间为</a:t>
            </a:r>
            <a:r>
              <a:rPr lang="en-US" altLang="zh-CN" dirty="0" smtClean="0">
                <a:latin typeface="Times New Roman" panose="02020603050405020304" pitchFamily="18" charset="0"/>
              </a:rPr>
              <a:t>15</a:t>
            </a:r>
            <a:r>
              <a:rPr lang="zh-CN" altLang="en-US" dirty="0" smtClean="0">
                <a:latin typeface="Times New Roman" panose="02020603050405020304" pitchFamily="18" charset="0"/>
              </a:rPr>
              <a:t>。这不是最优的分配方案，最优方案为：</a:t>
            </a:r>
            <a:r>
              <a:rPr lang="en-US" altLang="zh-CN" dirty="0" smtClean="0">
                <a:latin typeface="Times New Roman" panose="02020603050405020304" pitchFamily="18" charset="0"/>
              </a:rPr>
              <a:t>{1,3,4}</a:t>
            </a:r>
            <a:r>
              <a:rPr lang="zh-CN" altLang="en-US" dirty="0" smtClean="0">
                <a:latin typeface="Times New Roman" panose="02020603050405020304" pitchFamily="18" charset="0"/>
              </a:rPr>
              <a:t>，</a:t>
            </a:r>
            <a:r>
              <a:rPr lang="en-US" altLang="zh-CN" dirty="0" smtClean="0">
                <a:latin typeface="Times New Roman" panose="02020603050405020304" pitchFamily="18" charset="0"/>
              </a:rPr>
              <a:t>{2,5,6}</a:t>
            </a:r>
            <a:r>
              <a:rPr lang="zh-CN" altLang="en-US" dirty="0" smtClean="0">
                <a:latin typeface="Times New Roman" panose="02020603050405020304" pitchFamily="18" charset="0"/>
              </a:rPr>
              <a:t>，</a:t>
            </a:r>
            <a:r>
              <a:rPr lang="en-US" altLang="zh-CN" dirty="0" smtClean="0">
                <a:latin typeface="Times New Roman" panose="02020603050405020304" pitchFamily="18" charset="0"/>
              </a:rPr>
              <a:t>{7,8}</a:t>
            </a:r>
            <a:r>
              <a:rPr lang="zh-CN" altLang="en-US" dirty="0" smtClean="0">
                <a:latin typeface="Times New Roman" panose="02020603050405020304" pitchFamily="18" charset="0"/>
              </a:rPr>
              <a:t>，负载分别为</a:t>
            </a:r>
            <a:r>
              <a:rPr lang="en-US" altLang="zh-CN" dirty="0" smtClean="0">
                <a:latin typeface="Times New Roman" panose="02020603050405020304" pitchFamily="18" charset="0"/>
              </a:rPr>
              <a:t>3+3+6=12,4+5+3=12,8+4=12</a:t>
            </a:r>
            <a:r>
              <a:rPr lang="zh-CN" altLang="en-US" dirty="0" smtClean="0">
                <a:latin typeface="Times New Roman" panose="02020603050405020304" pitchFamily="18" charset="0"/>
              </a:rPr>
              <a:t>，完成时间为</a:t>
            </a:r>
            <a:r>
              <a:rPr lang="en-US" altLang="zh-CN" dirty="0" smtClean="0">
                <a:latin typeface="Times New Roman" panose="02020603050405020304" pitchFamily="18" charset="0"/>
              </a:rPr>
              <a:t>12.</a:t>
            </a:r>
            <a:endParaRPr lang="en-US" altLang="zh-CN" dirty="0" smtClean="0">
              <a:latin typeface="Times New Roman" panose="02020603050405020304" pitchFamily="18" charset="0"/>
            </a:endParaRPr>
          </a:p>
          <a:p>
            <a:pPr lvl="2"/>
            <a:endParaRPr lang="zh-CN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000" dirty="0" smtClean="0"/>
              <a:t>近似算法的相关概念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000108"/>
            <a:ext cx="8229600" cy="5130817"/>
          </a:xfrm>
        </p:spPr>
        <p:txBody>
          <a:bodyPr/>
          <a:lstStyle/>
          <a:p>
            <a:pPr lvl="1"/>
            <a:r>
              <a:rPr lang="en-US" altLang="zh-CN" sz="2800" dirty="0" smtClean="0">
                <a:latin typeface="Times New Roman" panose="02020603050405020304" pitchFamily="18" charset="0"/>
              </a:rPr>
              <a:t>GMPS</a:t>
            </a:r>
            <a:r>
              <a:rPr lang="zh-CN" altLang="en-US" sz="2800" dirty="0" smtClean="0">
                <a:latin typeface="Times New Roman" panose="02020603050405020304" pitchFamily="18" charset="0"/>
              </a:rPr>
              <a:t>是</a:t>
            </a:r>
            <a:r>
              <a:rPr lang="en-US" altLang="zh-CN" sz="2800" dirty="0" smtClean="0">
                <a:latin typeface="Times New Roman" panose="02020603050405020304" pitchFamily="18" charset="0"/>
              </a:rPr>
              <a:t>2-</a:t>
            </a:r>
            <a:r>
              <a:rPr lang="zh-CN" altLang="en-US" sz="2800" dirty="0" smtClean="0">
                <a:latin typeface="Times New Roman" panose="02020603050405020304" pitchFamily="18" charset="0"/>
              </a:rPr>
              <a:t>近似算法</a:t>
            </a:r>
            <a:endParaRPr lang="en-US" altLang="zh-CN" sz="2800" dirty="0" smtClean="0">
              <a:latin typeface="Times New Roman" panose="02020603050405020304" pitchFamily="18" charset="0"/>
            </a:endParaRPr>
          </a:p>
          <a:p>
            <a:pPr lvl="2"/>
            <a:r>
              <a:rPr lang="zh-CN" altLang="en-US" sz="2000" dirty="0" smtClean="0">
                <a:latin typeface="Times New Roman" panose="02020603050405020304" pitchFamily="18" charset="0"/>
              </a:rPr>
              <a:t>证明：下述事实是显然的：</a:t>
            </a:r>
            <a:r>
              <a:rPr lang="en-US" altLang="zh-CN" sz="2000" dirty="0" smtClean="0">
                <a:latin typeface="Times New Roman" panose="02020603050405020304" pitchFamily="18" charset="0"/>
              </a:rPr>
              <a:t>(1)F*(I) ≥               (2)F*(I) ≥</a:t>
            </a:r>
            <a:endParaRPr lang="en-US" altLang="zh-CN" sz="2000" dirty="0" smtClean="0">
              <a:latin typeface="Times New Roman" panose="02020603050405020304" pitchFamily="18" charset="0"/>
            </a:endParaRPr>
          </a:p>
          <a:p>
            <a:pPr lvl="2"/>
            <a:r>
              <a:rPr lang="zh-CN" altLang="en-US" sz="2000" dirty="0" smtClean="0"/>
              <a:t>设机器</a:t>
            </a:r>
            <a:r>
              <a:rPr lang="en-US" altLang="zh-CN" sz="2000" dirty="0" err="1" smtClean="0"/>
              <a:t>M</a:t>
            </a:r>
            <a:r>
              <a:rPr lang="en-US" altLang="zh-CN" sz="2000" baseline="-25000" dirty="0" err="1" smtClean="0"/>
              <a:t>j</a:t>
            </a:r>
            <a:r>
              <a:rPr lang="zh-CN" altLang="en-US" sz="2000" dirty="0" smtClean="0"/>
              <a:t>的负载最大，即</a:t>
            </a:r>
            <a:r>
              <a:rPr lang="en-US" altLang="zh-CN" sz="2000" dirty="0" smtClean="0"/>
              <a:t>GMPS(I)=t(</a:t>
            </a:r>
            <a:r>
              <a:rPr lang="en-US" altLang="zh-CN" sz="2000" dirty="0" err="1" smtClean="0"/>
              <a:t>M</a:t>
            </a:r>
            <a:r>
              <a:rPr lang="en-US" altLang="zh-CN" sz="2000" baseline="-25000" dirty="0" err="1" smtClean="0"/>
              <a:t>j</a:t>
            </a:r>
            <a:r>
              <a:rPr lang="en-US" altLang="zh-CN" sz="2000" dirty="0" smtClean="0"/>
              <a:t>)</a:t>
            </a:r>
            <a:r>
              <a:rPr lang="zh-CN" altLang="en-US" sz="2000" dirty="0" smtClean="0"/>
              <a:t>，其中</a:t>
            </a:r>
            <a:r>
              <a:rPr lang="en-US" altLang="zh-CN" sz="2000" dirty="0" smtClean="0"/>
              <a:t>t(</a:t>
            </a:r>
            <a:r>
              <a:rPr lang="en-US" altLang="zh-CN" sz="2000" dirty="0" err="1" smtClean="0"/>
              <a:t>M</a:t>
            </a:r>
            <a:r>
              <a:rPr lang="en-US" altLang="zh-CN" sz="2000" baseline="-25000" dirty="0" err="1" smtClean="0"/>
              <a:t>j</a:t>
            </a:r>
            <a:r>
              <a:rPr lang="en-US" altLang="zh-CN" sz="2000" dirty="0" smtClean="0"/>
              <a:t>)</a:t>
            </a:r>
            <a:r>
              <a:rPr lang="zh-CN" altLang="en-US" sz="2000" dirty="0" smtClean="0"/>
              <a:t>是</a:t>
            </a:r>
            <a:r>
              <a:rPr lang="en-US" altLang="zh-CN" sz="2000" dirty="0" err="1" smtClean="0"/>
              <a:t>M</a:t>
            </a:r>
            <a:r>
              <a:rPr lang="en-US" altLang="zh-CN" sz="2000" baseline="-25000" dirty="0" err="1" smtClean="0"/>
              <a:t>j</a:t>
            </a:r>
            <a:r>
              <a:rPr lang="zh-CN" altLang="en-US" sz="2000" dirty="0" smtClean="0"/>
              <a:t>的负载。又设</a:t>
            </a:r>
            <a:r>
              <a:rPr lang="en-US" altLang="zh-CN" sz="2000" dirty="0" smtClean="0"/>
              <a:t>b</a:t>
            </a:r>
            <a:r>
              <a:rPr lang="zh-CN" altLang="en-US" sz="2000" dirty="0" smtClean="0"/>
              <a:t>是最后分配给</a:t>
            </a:r>
            <a:r>
              <a:rPr lang="en-US" altLang="zh-CN" sz="2000" dirty="0" err="1" smtClean="0"/>
              <a:t>M</a:t>
            </a:r>
            <a:r>
              <a:rPr lang="en-US" altLang="zh-CN" sz="2000" baseline="-25000" dirty="0" err="1" smtClean="0"/>
              <a:t>j</a:t>
            </a:r>
            <a:r>
              <a:rPr lang="zh-CN" altLang="en-US" sz="2000" dirty="0" smtClean="0"/>
              <a:t>的作业。根据算法的贪心规则，</a:t>
            </a:r>
            <a:r>
              <a:rPr lang="en-US" altLang="zh-CN" sz="2000" dirty="0" smtClean="0"/>
              <a:t>b</a:t>
            </a:r>
            <a:r>
              <a:rPr lang="zh-CN" altLang="en-US" sz="2000" dirty="0" smtClean="0"/>
              <a:t>分配给</a:t>
            </a:r>
            <a:r>
              <a:rPr lang="en-US" altLang="zh-CN" sz="2000" dirty="0" err="1" smtClean="0"/>
              <a:t>M</a:t>
            </a:r>
            <a:r>
              <a:rPr lang="en-US" altLang="zh-CN" sz="2000" baseline="-25000" dirty="0" err="1" smtClean="0"/>
              <a:t>j</a:t>
            </a:r>
            <a:r>
              <a:rPr lang="zh-CN" altLang="en-US" sz="2000" dirty="0" smtClean="0"/>
              <a:t>时它的负载最小，故</a:t>
            </a:r>
            <a:r>
              <a:rPr lang="en-US" altLang="zh-CN" sz="2000" dirty="0" smtClean="0"/>
              <a:t>t(</a:t>
            </a:r>
            <a:r>
              <a:rPr lang="en-US" altLang="zh-CN" sz="2000" dirty="0" err="1" smtClean="0"/>
              <a:t>M</a:t>
            </a:r>
            <a:r>
              <a:rPr lang="en-US" altLang="zh-CN" sz="2000" baseline="-25000" dirty="0" err="1" smtClean="0"/>
              <a:t>j</a:t>
            </a:r>
            <a:r>
              <a:rPr lang="en-US" altLang="zh-CN" sz="2000" dirty="0" smtClean="0"/>
              <a:t>)-t(b) ≤                       </a:t>
            </a:r>
            <a:r>
              <a:rPr lang="zh-CN" altLang="en-US" sz="2000" dirty="0" smtClean="0"/>
              <a:t>，于是</a:t>
            </a:r>
            <a:endParaRPr lang="en-US" altLang="zh-CN" sz="2000" dirty="0" smtClean="0"/>
          </a:p>
          <a:p>
            <a:pPr lvl="2"/>
            <a:endParaRPr lang="en-US" altLang="zh-CN" sz="800" dirty="0" smtClean="0"/>
          </a:p>
          <a:p>
            <a:pPr lvl="2">
              <a:buNone/>
            </a:pPr>
            <a:r>
              <a:rPr lang="en-US" altLang="zh-CN" sz="2000" dirty="0" smtClean="0"/>
              <a:t>            F(I)=t(</a:t>
            </a:r>
            <a:r>
              <a:rPr lang="en-US" altLang="zh-CN" sz="2000" dirty="0" err="1" smtClean="0"/>
              <a:t>M</a:t>
            </a:r>
            <a:r>
              <a:rPr lang="en-US" altLang="zh-CN" sz="2000" baseline="-25000" dirty="0" err="1" smtClean="0"/>
              <a:t>j</a:t>
            </a:r>
            <a:r>
              <a:rPr lang="en-US" altLang="zh-CN" sz="2000" dirty="0" smtClean="0"/>
              <a:t>) ≤                      +t(b)=</a:t>
            </a:r>
            <a:endParaRPr lang="en-US" altLang="zh-CN" sz="2000" dirty="0" smtClean="0"/>
          </a:p>
          <a:p>
            <a:pPr lvl="2">
              <a:buNone/>
            </a:pPr>
            <a:endParaRPr lang="en-US" altLang="zh-CN" sz="800" dirty="0" smtClean="0"/>
          </a:p>
          <a:p>
            <a:pPr lvl="2">
              <a:buNone/>
            </a:pPr>
            <a:r>
              <a:rPr lang="en-US" altLang="zh-CN" sz="2000" dirty="0" smtClean="0"/>
              <a:t>                              ≤                              =(2-1/m)F*(I)</a:t>
            </a:r>
            <a:endParaRPr lang="en-US" altLang="zh-CN" sz="2000" dirty="0" smtClean="0"/>
          </a:p>
          <a:p>
            <a:pPr lvl="2"/>
            <a:r>
              <a:rPr lang="en-US" altLang="zh-CN" sz="2000" dirty="0" smtClean="0"/>
              <a:t>GMPS</a:t>
            </a:r>
            <a:r>
              <a:rPr lang="zh-CN" altLang="en-US" sz="2000" dirty="0" smtClean="0"/>
              <a:t>算法复杂度</a:t>
            </a:r>
            <a:r>
              <a:rPr lang="en-US" altLang="zh-CN" sz="2000" dirty="0" smtClean="0"/>
              <a:t>T(n)=O(</a:t>
            </a:r>
            <a:r>
              <a:rPr lang="en-US" altLang="zh-CN" sz="2000" dirty="0" err="1" smtClean="0"/>
              <a:t>mn</a:t>
            </a:r>
            <a:r>
              <a:rPr lang="en-US" altLang="zh-CN" sz="2000" dirty="0" smtClean="0"/>
              <a:t>)</a:t>
            </a:r>
            <a:r>
              <a:rPr lang="zh-CN" altLang="en-US" sz="2000" dirty="0" smtClean="0"/>
              <a:t>，</a:t>
            </a:r>
            <a:r>
              <a:rPr lang="en-US" altLang="zh-CN" sz="2000" dirty="0" smtClean="0"/>
              <a:t>m&lt;=n</a:t>
            </a:r>
            <a:r>
              <a:rPr lang="zh-CN" altLang="en-US" sz="2000" dirty="0" smtClean="0"/>
              <a:t>有意义，多项式算法。</a:t>
            </a:r>
            <a:endParaRPr lang="en-US" altLang="zh-CN" sz="2000" dirty="0" smtClean="0"/>
          </a:p>
          <a:p>
            <a:pPr lvl="2"/>
            <a:r>
              <a:rPr lang="zh-CN" altLang="en-US" sz="2000" dirty="0" smtClean="0"/>
              <a:t>下述实例</a:t>
            </a:r>
            <a:r>
              <a:rPr lang="en-US" altLang="zh-CN" sz="2000" dirty="0" smtClean="0"/>
              <a:t>I</a:t>
            </a:r>
            <a:r>
              <a:rPr lang="zh-CN" altLang="en-US" sz="2000" dirty="0" smtClean="0"/>
              <a:t>是一个紧实例：</a:t>
            </a:r>
            <a:r>
              <a:rPr lang="en-US" altLang="zh-CN" sz="2000" dirty="0" smtClean="0"/>
              <a:t>m</a:t>
            </a:r>
            <a:r>
              <a:rPr lang="zh-CN" altLang="en-US" sz="2000" dirty="0" smtClean="0"/>
              <a:t>台机器，</a:t>
            </a:r>
            <a:r>
              <a:rPr lang="en-US" altLang="zh-CN" sz="2000" dirty="0" smtClean="0"/>
              <a:t>m(m-1)+1</a:t>
            </a:r>
            <a:r>
              <a:rPr lang="zh-CN" altLang="en-US" sz="2000" dirty="0" smtClean="0"/>
              <a:t>项作业，前</a:t>
            </a:r>
            <a:r>
              <a:rPr lang="en-US" altLang="zh-CN" sz="2000" dirty="0" smtClean="0"/>
              <a:t>m(m-1)</a:t>
            </a:r>
            <a:r>
              <a:rPr lang="zh-CN" altLang="en-US" sz="2000" dirty="0" smtClean="0"/>
              <a:t>项作业的处理时间为</a:t>
            </a:r>
            <a:r>
              <a:rPr lang="en-US" altLang="zh-CN" sz="2000" dirty="0" smtClean="0"/>
              <a:t>1</a:t>
            </a:r>
            <a:r>
              <a:rPr lang="zh-CN" altLang="en-US" sz="2000" dirty="0" smtClean="0"/>
              <a:t>，最后一项为</a:t>
            </a:r>
            <a:r>
              <a:rPr lang="en-US" altLang="zh-CN" sz="2000" dirty="0" smtClean="0"/>
              <a:t>m</a:t>
            </a:r>
            <a:r>
              <a:rPr lang="zh-CN" altLang="en-US" sz="2000" dirty="0" smtClean="0"/>
              <a:t>。算法把前</a:t>
            </a:r>
            <a:r>
              <a:rPr lang="en-US" altLang="zh-CN" sz="2000" dirty="0" smtClean="0"/>
              <a:t>m(m-1)</a:t>
            </a:r>
            <a:r>
              <a:rPr lang="zh-CN" altLang="en-US" sz="2000" dirty="0" smtClean="0"/>
              <a:t>项作业平均分配给</a:t>
            </a:r>
            <a:r>
              <a:rPr lang="en-US" altLang="zh-CN" sz="2000" dirty="0" smtClean="0"/>
              <a:t>m</a:t>
            </a:r>
            <a:r>
              <a:rPr lang="zh-CN" altLang="en-US" sz="2000" dirty="0" smtClean="0"/>
              <a:t>台机器，最后一项任意分配给某台机器。显然</a:t>
            </a:r>
            <a:r>
              <a:rPr lang="en-US" altLang="zh-CN" sz="2000" dirty="0" smtClean="0"/>
              <a:t>F(I)=2m-1</a:t>
            </a:r>
            <a:r>
              <a:rPr lang="zh-CN" altLang="en-US" sz="2000" dirty="0" smtClean="0"/>
              <a:t>，最优方案：把前</a:t>
            </a:r>
            <a:r>
              <a:rPr lang="en-US" altLang="zh-CN" sz="2000" dirty="0" smtClean="0"/>
              <a:t>m(m-1)</a:t>
            </a:r>
            <a:r>
              <a:rPr lang="zh-CN" altLang="en-US" sz="2000" dirty="0" smtClean="0"/>
              <a:t>项作业平均分给前</a:t>
            </a:r>
            <a:r>
              <a:rPr lang="en-US" altLang="zh-CN" sz="2000" dirty="0" smtClean="0"/>
              <a:t>m-1</a:t>
            </a:r>
            <a:r>
              <a:rPr lang="zh-CN" altLang="en-US" sz="2000" dirty="0" smtClean="0"/>
              <a:t>个机器，每台</a:t>
            </a:r>
            <a:r>
              <a:rPr lang="en-US" altLang="zh-CN" sz="2000" dirty="0" smtClean="0"/>
              <a:t>m</a:t>
            </a:r>
            <a:r>
              <a:rPr lang="zh-CN" altLang="en-US" sz="2000" dirty="0" smtClean="0"/>
              <a:t>项，最后一项分给第</a:t>
            </a:r>
            <a:r>
              <a:rPr lang="en-US" altLang="zh-CN" sz="2000" dirty="0" smtClean="0"/>
              <a:t>m</a:t>
            </a:r>
            <a:r>
              <a:rPr lang="zh-CN" altLang="en-US" sz="2000" dirty="0" smtClean="0"/>
              <a:t>台机器，则</a:t>
            </a:r>
            <a:r>
              <a:rPr lang="en-US" altLang="zh-CN" sz="2000" dirty="0" smtClean="0"/>
              <a:t>F*(I)=m</a:t>
            </a:r>
            <a:r>
              <a:rPr lang="zh-CN" altLang="en-US" sz="2000" dirty="0" smtClean="0"/>
              <a:t>。得</a:t>
            </a:r>
            <a:endParaRPr lang="en-US" altLang="zh-CN" sz="2000" dirty="0" smtClean="0"/>
          </a:p>
          <a:p>
            <a:pPr lvl="2"/>
            <a:r>
              <a:rPr lang="en-US" altLang="zh-CN" sz="2000" dirty="0" smtClean="0"/>
              <a:t>F(I)=(2-1/m)F*(I)</a:t>
            </a:r>
            <a:endParaRPr lang="en-US" altLang="zh-CN" sz="2000" dirty="0" smtClean="0"/>
          </a:p>
          <a:p>
            <a:pPr lvl="2"/>
            <a:endParaRPr lang="zh-CN" altLang="en-US" sz="2000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643570" y="1428736"/>
          <a:ext cx="928694" cy="5715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公式" r:id="rId1" imgW="14935200" imgH="10058400" progId="Equation.3">
                  <p:embed/>
                </p:oleObj>
              </mc:Choice>
              <mc:Fallback>
                <p:oleObj name="公式" r:id="rId1" imgW="14935200" imgH="10058400" progId="Equation.3">
                  <p:embed/>
                  <p:pic>
                    <p:nvPicPr>
                      <p:cNvPr id="0" name="图片 1024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643570" y="1428736"/>
                        <a:ext cx="928694" cy="571504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7572396" y="1500174"/>
          <a:ext cx="1000132" cy="5000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公式" r:id="rId3" imgW="13716000" imgH="6705600" progId="Equation.3">
                  <p:embed/>
                </p:oleObj>
              </mc:Choice>
              <mc:Fallback>
                <p:oleObj name="公式" r:id="rId3" imgW="13716000" imgH="6705600" progId="Equation.3">
                  <p:embed/>
                  <p:pic>
                    <p:nvPicPr>
                      <p:cNvPr id="0" name="图片 1026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572396" y="1500174"/>
                        <a:ext cx="1000132" cy="500066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8" name="Object 4"/>
          <p:cNvGraphicFramePr>
            <a:graphicFrameLocks noChangeAspect="1"/>
          </p:cNvGraphicFramePr>
          <p:nvPr/>
        </p:nvGraphicFramePr>
        <p:xfrm>
          <a:off x="5286380" y="2428868"/>
          <a:ext cx="1504950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" name="公式" r:id="rId5" imgW="26212800" imgH="10058400" progId="Equation.3">
                  <p:embed/>
                </p:oleObj>
              </mc:Choice>
              <mc:Fallback>
                <p:oleObj name="公式" r:id="rId5" imgW="26212800" imgH="10058400" progId="Equation.3">
                  <p:embed/>
                  <p:pic>
                    <p:nvPicPr>
                      <p:cNvPr id="0" name="图片 1027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286380" y="2428868"/>
                        <a:ext cx="1504950" cy="5715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9" name="Object 5"/>
          <p:cNvGraphicFramePr>
            <a:graphicFrameLocks noChangeAspect="1"/>
          </p:cNvGraphicFramePr>
          <p:nvPr/>
        </p:nvGraphicFramePr>
        <p:xfrm>
          <a:off x="3357554" y="2928938"/>
          <a:ext cx="1504950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" name="公式" r:id="rId7" imgW="26212800" imgH="10058400" progId="Equation.3">
                  <p:embed/>
                </p:oleObj>
              </mc:Choice>
              <mc:Fallback>
                <p:oleObj name="公式" r:id="rId7" imgW="26212800" imgH="10058400" progId="Equation.3">
                  <p:embed/>
                  <p:pic>
                    <p:nvPicPr>
                      <p:cNvPr id="0" name="图片 1028"/>
                      <p:cNvPicPr>
                        <a:picLocks noChangeAspect="1"/>
                      </p:cNvPicPr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57554" y="2928938"/>
                        <a:ext cx="1504950" cy="5715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30" name="Object 6"/>
          <p:cNvGraphicFramePr>
            <a:graphicFrameLocks noChangeAspect="1"/>
          </p:cNvGraphicFramePr>
          <p:nvPr/>
        </p:nvGraphicFramePr>
        <p:xfrm>
          <a:off x="5522932" y="2928938"/>
          <a:ext cx="2049464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" name="公式" r:id="rId9" imgW="33223200" imgH="10058400" progId="Equation.3">
                  <p:embed/>
                </p:oleObj>
              </mc:Choice>
              <mc:Fallback>
                <p:oleObj name="公式" r:id="rId9" imgW="33223200" imgH="10058400" progId="Equation.3">
                  <p:embed/>
                  <p:pic>
                    <p:nvPicPr>
                      <p:cNvPr id="0" name="图片 1029"/>
                      <p:cNvPicPr>
                        <a:picLocks noChangeAspect="1"/>
                      </p:cNvPicPr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22932" y="2928938"/>
                        <a:ext cx="2049464" cy="5715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31" name="Object 7"/>
          <p:cNvGraphicFramePr>
            <a:graphicFrameLocks noChangeAspect="1"/>
          </p:cNvGraphicFramePr>
          <p:nvPr/>
        </p:nvGraphicFramePr>
        <p:xfrm>
          <a:off x="3428992" y="3463929"/>
          <a:ext cx="2049462" cy="536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" name="公式" r:id="rId11" imgW="33223200" imgH="9448800" progId="Equation.3">
                  <p:embed/>
                </p:oleObj>
              </mc:Choice>
              <mc:Fallback>
                <p:oleObj name="公式" r:id="rId11" imgW="33223200" imgH="9448800" progId="Equation.3">
                  <p:embed/>
                  <p:pic>
                    <p:nvPicPr>
                      <p:cNvPr id="0" name="图片 1030"/>
                      <p:cNvPicPr>
                        <a:picLocks noChangeAspect="1"/>
                      </p:cNvPicPr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428992" y="3463929"/>
                        <a:ext cx="2049462" cy="53657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000" dirty="0" smtClean="0"/>
              <a:t>近似算法的相关概念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5720" y="1600200"/>
            <a:ext cx="8429684" cy="4530725"/>
          </a:xfrm>
        </p:spPr>
        <p:txBody>
          <a:bodyPr/>
          <a:lstStyle/>
          <a:p>
            <a:pPr lvl="1"/>
            <a:r>
              <a:rPr lang="zh-CN" altLang="en-US" sz="2800" dirty="0" smtClean="0"/>
              <a:t>改进的贪心近似算法</a:t>
            </a:r>
            <a:endParaRPr lang="en-US" altLang="zh-CN" sz="2800" dirty="0" smtClean="0"/>
          </a:p>
          <a:p>
            <a:pPr lvl="2"/>
            <a:r>
              <a:rPr lang="zh-CN" altLang="en-US" sz="2000" dirty="0" smtClean="0"/>
              <a:t>递降贪心算法</a:t>
            </a:r>
            <a:r>
              <a:rPr lang="en-US" altLang="zh-CN" sz="2000" dirty="0" smtClean="0"/>
              <a:t>DGMPS</a:t>
            </a:r>
            <a:r>
              <a:rPr lang="zh-CN" altLang="en-US" sz="2000" dirty="0" smtClean="0"/>
              <a:t>：将任务按处理时间从大到小排序，然后按</a:t>
            </a:r>
            <a:r>
              <a:rPr lang="en-US" altLang="zh-CN" sz="2000" dirty="0" smtClean="0"/>
              <a:t>GMPS</a:t>
            </a:r>
            <a:r>
              <a:rPr lang="zh-CN" altLang="en-US" sz="2000" dirty="0" smtClean="0"/>
              <a:t>调度。显然仍是多项式算法</a:t>
            </a:r>
            <a:r>
              <a:rPr lang="en-US" altLang="zh-CN" sz="2000" dirty="0" smtClean="0"/>
              <a:t>T(n)=O(</a:t>
            </a:r>
            <a:r>
              <a:rPr lang="en-US" altLang="zh-CN" sz="2000" dirty="0" err="1" smtClean="0"/>
              <a:t>nlogn+mn</a:t>
            </a:r>
            <a:r>
              <a:rPr lang="en-US" altLang="zh-CN" sz="2000" dirty="0" smtClean="0"/>
              <a:t>)</a:t>
            </a:r>
            <a:r>
              <a:rPr lang="zh-CN" altLang="en-US" sz="2000" dirty="0" smtClean="0"/>
              <a:t>。</a:t>
            </a:r>
            <a:endParaRPr lang="en-US" altLang="zh-CN" sz="2000" dirty="0" smtClean="0"/>
          </a:p>
          <a:p>
            <a:pPr lvl="2"/>
            <a:r>
              <a:rPr lang="zh-CN" altLang="en-US" sz="2000" dirty="0" smtClean="0"/>
              <a:t>近似比：</a:t>
            </a:r>
            <a:r>
              <a:rPr lang="en-US" altLang="zh-CN" sz="2000" dirty="0" smtClean="0"/>
              <a:t>F(</a:t>
            </a:r>
            <a:r>
              <a:rPr lang="en-US" altLang="zh-CN" sz="2000" dirty="0" err="1" smtClean="0"/>
              <a:t>i</a:t>
            </a:r>
            <a:r>
              <a:rPr lang="en-US" altLang="zh-CN" sz="2000" dirty="0" smtClean="0"/>
              <a:t>) ≤(3/2-1/2m)F*(I</a:t>
            </a:r>
            <a:r>
              <a:rPr lang="zh-CN" altLang="en-US" sz="2000" dirty="0" smtClean="0"/>
              <a:t>），即</a:t>
            </a:r>
            <a:r>
              <a:rPr lang="en-US" altLang="zh-CN" sz="2000" dirty="0" smtClean="0"/>
              <a:t>DGPMS</a:t>
            </a:r>
            <a:r>
              <a:rPr lang="zh-CN" altLang="en-US" sz="2000" dirty="0" smtClean="0"/>
              <a:t>是</a:t>
            </a:r>
            <a:r>
              <a:rPr lang="en-US" altLang="zh-CN" sz="2000" dirty="0" smtClean="0"/>
              <a:t>3/2</a:t>
            </a:r>
            <a:r>
              <a:rPr lang="zh-CN" altLang="en-US" sz="2000" dirty="0" smtClean="0"/>
              <a:t>近似算法。</a:t>
            </a:r>
            <a:endParaRPr lang="en-US" altLang="zh-CN" sz="2000" dirty="0" smtClean="0"/>
          </a:p>
          <a:p>
            <a:pPr lvl="2"/>
            <a:r>
              <a:rPr lang="zh-CN" altLang="en-US" sz="2000" dirty="0" smtClean="0"/>
              <a:t>证明：设作业按处理时间降序排列为</a:t>
            </a:r>
            <a:r>
              <a:rPr lang="en-US" altLang="zh-CN" sz="2000" dirty="0" smtClean="0"/>
              <a:t>a</a:t>
            </a:r>
            <a:r>
              <a:rPr lang="en-US" altLang="zh-CN" sz="2000" baseline="-25000" dirty="0" smtClean="0"/>
              <a:t>1</a:t>
            </a:r>
            <a:r>
              <a:rPr lang="en-US" altLang="zh-CN" sz="2000" dirty="0" smtClean="0"/>
              <a:t>,a</a:t>
            </a:r>
            <a:r>
              <a:rPr lang="en-US" altLang="zh-CN" sz="2000" baseline="-25000" dirty="0" smtClean="0"/>
              <a:t>2</a:t>
            </a:r>
            <a:r>
              <a:rPr lang="en-US" altLang="zh-CN" sz="2000" dirty="0" smtClean="0"/>
              <a:t>,…,a</a:t>
            </a:r>
            <a:r>
              <a:rPr lang="en-US" altLang="zh-CN" sz="2000" baseline="-25000" dirty="0" smtClean="0"/>
              <a:t>n</a:t>
            </a:r>
            <a:r>
              <a:rPr lang="zh-CN" altLang="en-US" sz="2000" dirty="0" smtClean="0"/>
              <a:t>，仍考虑负载最大的机器</a:t>
            </a:r>
            <a:r>
              <a:rPr lang="en-US" altLang="zh-CN" sz="2000" dirty="0" err="1" smtClean="0"/>
              <a:t>M</a:t>
            </a:r>
            <a:r>
              <a:rPr lang="en-US" altLang="zh-CN" sz="2000" baseline="-25000" dirty="0" err="1" smtClean="0"/>
              <a:t>j</a:t>
            </a:r>
            <a:r>
              <a:rPr lang="zh-CN" altLang="en-US" sz="2000" dirty="0" smtClean="0"/>
              <a:t>和最后分配给</a:t>
            </a:r>
            <a:r>
              <a:rPr lang="en-US" altLang="zh-CN" sz="2000" dirty="0" err="1" smtClean="0"/>
              <a:t>M</a:t>
            </a:r>
            <a:r>
              <a:rPr lang="en-US" altLang="zh-CN" sz="2000" baseline="-25000" dirty="0" err="1" smtClean="0"/>
              <a:t>j</a:t>
            </a:r>
            <a:r>
              <a:rPr lang="zh-CN" altLang="en-US" sz="2000" dirty="0" smtClean="0"/>
              <a:t>的作业</a:t>
            </a:r>
            <a:r>
              <a:rPr lang="en-US" altLang="zh-CN" sz="2000" dirty="0" err="1" smtClean="0"/>
              <a:t>a</a:t>
            </a:r>
            <a:r>
              <a:rPr lang="en-US" altLang="zh-CN" sz="2000" baseline="-25000" dirty="0" err="1" smtClean="0"/>
              <a:t>i</a:t>
            </a:r>
            <a:r>
              <a:rPr lang="zh-CN" altLang="en-US" sz="2000" dirty="0" smtClean="0"/>
              <a:t>，只有两种可能：</a:t>
            </a:r>
            <a:endParaRPr lang="en-US" altLang="zh-CN" sz="2000" dirty="0" smtClean="0"/>
          </a:p>
          <a:p>
            <a:pPr lvl="2">
              <a:buNone/>
            </a:pPr>
            <a:r>
              <a:rPr lang="en-US" altLang="zh-CN" sz="2000" dirty="0" smtClean="0"/>
              <a:t>    (1)</a:t>
            </a:r>
            <a:r>
              <a:rPr lang="en-US" altLang="zh-CN" sz="2000" dirty="0" err="1" smtClean="0"/>
              <a:t>M</a:t>
            </a:r>
            <a:r>
              <a:rPr lang="en-US" altLang="zh-CN" sz="2000" baseline="-25000" dirty="0" err="1" smtClean="0"/>
              <a:t>j</a:t>
            </a:r>
            <a:r>
              <a:rPr lang="zh-CN" altLang="en-US" sz="2000" dirty="0" smtClean="0"/>
              <a:t>只有一个作业，此时必有</a:t>
            </a:r>
            <a:r>
              <a:rPr lang="en-US" altLang="zh-CN" sz="2000" dirty="0" err="1" smtClean="0"/>
              <a:t>i</a:t>
            </a:r>
            <a:r>
              <a:rPr lang="en-US" altLang="zh-CN" sz="2000" dirty="0" smtClean="0"/>
              <a:t>=1</a:t>
            </a:r>
            <a:r>
              <a:rPr lang="zh-CN" altLang="en-US" sz="2000" dirty="0" smtClean="0"/>
              <a:t>；显然这个方案是最优的，</a:t>
            </a:r>
            <a:r>
              <a:rPr lang="en-US" altLang="zh-CN" sz="2000" dirty="0" smtClean="0"/>
              <a:t>F(I)=F*(I)</a:t>
            </a:r>
            <a:r>
              <a:rPr lang="zh-CN" altLang="en-US" sz="2000" dirty="0" smtClean="0"/>
              <a:t>。</a:t>
            </a:r>
            <a:endParaRPr lang="en-US" altLang="zh-CN" sz="2000" dirty="0" smtClean="0"/>
          </a:p>
          <a:p>
            <a:pPr lvl="2">
              <a:buNone/>
            </a:pPr>
            <a:r>
              <a:rPr lang="en-US" altLang="zh-CN" sz="2000" dirty="0" smtClean="0"/>
              <a:t>     (2)</a:t>
            </a:r>
            <a:r>
              <a:rPr lang="en-US" altLang="zh-CN" sz="2000" dirty="0" err="1" smtClean="0"/>
              <a:t>M</a:t>
            </a:r>
            <a:r>
              <a:rPr lang="en-US" altLang="zh-CN" sz="2000" baseline="-25000" dirty="0" err="1" smtClean="0"/>
              <a:t>j</a:t>
            </a:r>
            <a:r>
              <a:rPr lang="zh-CN" altLang="en-US" sz="2000" dirty="0" smtClean="0"/>
              <a:t>有两个及以上作业，此时必有</a:t>
            </a:r>
            <a:r>
              <a:rPr lang="en-US" altLang="zh-CN" sz="2000" dirty="0" smtClean="0"/>
              <a:t>i≥m+1</a:t>
            </a:r>
            <a:r>
              <a:rPr lang="zh-CN" altLang="en-US" sz="2000" dirty="0" smtClean="0"/>
              <a:t>，从而</a:t>
            </a:r>
            <a:r>
              <a:rPr lang="en-US" altLang="zh-CN" sz="2000" dirty="0" smtClean="0"/>
              <a:t>F*(I) ≥2t(a</a:t>
            </a:r>
            <a:r>
              <a:rPr lang="en-US" altLang="zh-CN" sz="2000" baseline="-25000" dirty="0" smtClean="0"/>
              <a:t>m+1</a:t>
            </a:r>
            <a:r>
              <a:rPr lang="en-US" altLang="zh-CN" sz="2000" dirty="0" smtClean="0"/>
              <a:t>)</a:t>
            </a:r>
            <a:r>
              <a:rPr lang="zh-CN" altLang="en-US" sz="2000" dirty="0" smtClean="0"/>
              <a:t>。</a:t>
            </a:r>
            <a:endParaRPr lang="en-US" altLang="zh-CN" sz="2000" dirty="0" smtClean="0"/>
          </a:p>
          <a:p>
            <a:pPr lvl="2"/>
            <a:r>
              <a:rPr lang="zh-CN" altLang="en-US" sz="2000" dirty="0" smtClean="0"/>
              <a:t>由于</a:t>
            </a:r>
            <a:r>
              <a:rPr lang="en-US" altLang="zh-CN" sz="2000" dirty="0" smtClean="0"/>
              <a:t>t(</a:t>
            </a:r>
            <a:r>
              <a:rPr lang="en-US" altLang="zh-CN" sz="2000" dirty="0" err="1" smtClean="0"/>
              <a:t>a</a:t>
            </a:r>
            <a:r>
              <a:rPr lang="en-US" altLang="zh-CN" sz="2000" baseline="-25000" dirty="0" err="1" smtClean="0"/>
              <a:t>i</a:t>
            </a:r>
            <a:r>
              <a:rPr lang="en-US" altLang="zh-CN" sz="2000" dirty="0" smtClean="0"/>
              <a:t>) ≤t(a</a:t>
            </a:r>
            <a:r>
              <a:rPr lang="en-US" altLang="zh-CN" sz="2000" baseline="-25000" dirty="0" smtClean="0"/>
              <a:t>m+1</a:t>
            </a:r>
            <a:r>
              <a:rPr lang="en-US" altLang="zh-CN" sz="2000" dirty="0" smtClean="0"/>
              <a:t>) ≤(1/2)F*(I)</a:t>
            </a:r>
            <a:r>
              <a:rPr lang="zh-CN" altLang="en-US" sz="2000" dirty="0" smtClean="0"/>
              <a:t>，则</a:t>
            </a:r>
            <a:endParaRPr lang="en-US" altLang="zh-CN" sz="2000" dirty="0" smtClean="0"/>
          </a:p>
          <a:p>
            <a:pPr lvl="2">
              <a:buNone/>
            </a:pPr>
            <a:r>
              <a:rPr lang="en-US" altLang="zh-CN" sz="2000" dirty="0" smtClean="0"/>
              <a:t>     F(I) =t(</a:t>
            </a:r>
            <a:r>
              <a:rPr lang="en-US" altLang="zh-CN" sz="2000" dirty="0" err="1" smtClean="0"/>
              <a:t>m</a:t>
            </a:r>
            <a:r>
              <a:rPr lang="en-US" altLang="zh-CN" sz="2000" baseline="-25000" dirty="0" err="1" smtClean="0"/>
              <a:t>j</a:t>
            </a:r>
            <a:r>
              <a:rPr lang="en-US" altLang="zh-CN" sz="2000" dirty="0" smtClean="0"/>
              <a:t>) ≤                        +t(</a:t>
            </a:r>
            <a:r>
              <a:rPr lang="en-US" altLang="zh-CN" sz="2000" dirty="0" err="1" smtClean="0"/>
              <a:t>a</a:t>
            </a:r>
            <a:r>
              <a:rPr lang="en-US" altLang="zh-CN" sz="2000" baseline="-25000" dirty="0" err="1" smtClean="0"/>
              <a:t>i</a:t>
            </a:r>
            <a:r>
              <a:rPr lang="en-US" altLang="zh-CN" sz="2000" dirty="0" smtClean="0"/>
              <a:t>)=</a:t>
            </a:r>
            <a:endParaRPr lang="en-US" altLang="zh-CN" sz="2000" dirty="0" smtClean="0"/>
          </a:p>
          <a:p>
            <a:pPr lvl="2">
              <a:buNone/>
            </a:pPr>
            <a:endParaRPr lang="en-US" altLang="zh-CN" sz="800" dirty="0" smtClean="0"/>
          </a:p>
          <a:p>
            <a:pPr lvl="2">
              <a:buNone/>
            </a:pPr>
            <a:r>
              <a:rPr lang="en-US" altLang="zh-CN" sz="2000" dirty="0" smtClean="0"/>
              <a:t>           ≤F*(I)+(1-1/m)F*(I)/2=(3/2-1/2m)F*(I)      </a:t>
            </a:r>
            <a:r>
              <a:rPr lang="zh-CN" altLang="en-US" sz="2000" dirty="0" smtClean="0"/>
              <a:t>证毕。</a:t>
            </a:r>
            <a:endParaRPr lang="zh-CN" altLang="en-US" sz="2000" dirty="0"/>
          </a:p>
        </p:txBody>
      </p:sp>
      <p:graphicFrame>
        <p:nvGraphicFramePr>
          <p:cNvPr id="21506" name="Object 2"/>
          <p:cNvGraphicFramePr>
            <a:graphicFrameLocks noChangeAspect="1"/>
          </p:cNvGraphicFramePr>
          <p:nvPr/>
        </p:nvGraphicFramePr>
        <p:xfrm>
          <a:off x="2689225" y="5072074"/>
          <a:ext cx="1698625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" name="公式" r:id="rId1" imgW="29565600" imgH="10058400" progId="Equation.3">
                  <p:embed/>
                </p:oleObj>
              </mc:Choice>
              <mc:Fallback>
                <p:oleObj name="公式" r:id="rId1" imgW="29565600" imgH="10058400" progId="Equation.3">
                  <p:embed/>
                  <p:pic>
                    <p:nvPicPr>
                      <p:cNvPr id="0" name="图片 2048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689225" y="5072074"/>
                        <a:ext cx="1698625" cy="5715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507" name="Object 3"/>
          <p:cNvGraphicFramePr>
            <a:graphicFrameLocks noChangeAspect="1"/>
          </p:cNvGraphicFramePr>
          <p:nvPr/>
        </p:nvGraphicFramePr>
        <p:xfrm>
          <a:off x="5143504" y="5072074"/>
          <a:ext cx="2259013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公式" r:id="rId3" imgW="39319200" imgH="10058400" progId="Equation.3">
                  <p:embed/>
                </p:oleObj>
              </mc:Choice>
              <mc:Fallback>
                <p:oleObj name="公式" r:id="rId3" imgW="39319200" imgH="10058400" progId="Equation.3">
                  <p:embed/>
                  <p:pic>
                    <p:nvPicPr>
                      <p:cNvPr id="0" name="图片 2049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143504" y="5072074"/>
                        <a:ext cx="2259013" cy="5715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000" dirty="0" smtClean="0"/>
              <a:t>近似算法的相关概念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1406" y="1285860"/>
            <a:ext cx="8786874" cy="4845065"/>
          </a:xfrm>
        </p:spPr>
        <p:txBody>
          <a:bodyPr/>
          <a:lstStyle/>
          <a:p>
            <a:pPr lvl="1"/>
            <a:r>
              <a:rPr lang="zh-CN" altLang="en-US" sz="2800" dirty="0" smtClean="0">
                <a:latin typeface="Times New Roman" panose="02020603050405020304" pitchFamily="18" charset="0"/>
                <a:sym typeface="Symbol" panose="05050102010706020507" pitchFamily="18" charset="2"/>
              </a:rPr>
              <a:t></a:t>
            </a:r>
            <a:r>
              <a:rPr lang="en-US" altLang="zh-CN" sz="2800" dirty="0" smtClean="0">
                <a:latin typeface="Times New Roman" panose="02020603050405020304" pitchFamily="18" charset="0"/>
                <a:sym typeface="Symbol" panose="05050102010706020507" pitchFamily="18" charset="2"/>
              </a:rPr>
              <a:t>-</a:t>
            </a:r>
            <a:r>
              <a:rPr lang="zh-CN" altLang="en-US" sz="2800" dirty="0" smtClean="0">
                <a:sym typeface="Symbol" panose="05050102010706020507" pitchFamily="18" charset="2"/>
              </a:rPr>
              <a:t>近似旅行商问题是</a:t>
            </a:r>
            <a:r>
              <a:rPr lang="en-US" altLang="zh-CN" sz="2800" dirty="0" smtClean="0">
                <a:latin typeface="Times New Roman" panose="02020603050405020304" pitchFamily="18" charset="0"/>
                <a:sym typeface="Symbol" panose="05050102010706020507" pitchFamily="18" charset="2"/>
              </a:rPr>
              <a:t>NP</a:t>
            </a:r>
            <a:r>
              <a:rPr lang="zh-CN" altLang="en-US" sz="2800" dirty="0" smtClean="0">
                <a:sym typeface="Symbol" panose="05050102010706020507" pitchFamily="18" charset="2"/>
              </a:rPr>
              <a:t>难问题</a:t>
            </a:r>
            <a:endParaRPr lang="en-US" altLang="zh-CN" sz="2800" dirty="0" smtClean="0">
              <a:sym typeface="Symbol" panose="05050102010706020507" pitchFamily="18" charset="2"/>
            </a:endParaRPr>
          </a:p>
          <a:p>
            <a:pPr lvl="2"/>
            <a:r>
              <a:rPr lang="zh-CN" altLang="en-US" sz="2000" dirty="0" smtClean="0">
                <a:sym typeface="Symbol" panose="05050102010706020507" pitchFamily="18" charset="2"/>
              </a:rPr>
              <a:t>证明：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假定存在一个多项式时间算法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</a:rPr>
              <a:t>A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</a:rPr>
              <a:t>求解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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-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近似旅行商问题。对于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Hamilton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问题实例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I, 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其图为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G=(V,E)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，构造一个新的图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G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1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=(V,E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1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)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它是一个完全图，各边赋权如下： 若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u,v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)E, w(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u,v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)=1 ; 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否则 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w(</a:t>
            </a:r>
            <a:r>
              <a:rPr lang="en-US" altLang="zh-CN" sz="2000" dirty="0" err="1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u,v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)=k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。其中，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k=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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n, n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是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G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的顶点数，得到旅行商问题实例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I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/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。</a:t>
            </a:r>
            <a:endParaRPr lang="zh-CN" altLang="en-US" sz="2000" dirty="0" smtClean="0">
              <a:latin typeface="楷体_GB2312" pitchFamily="49" charset="-122"/>
              <a:ea typeface="楷体_GB2312" pitchFamily="49" charset="-122"/>
              <a:sym typeface="Symbol" panose="05050102010706020507" pitchFamily="18" charset="2"/>
            </a:endParaRPr>
          </a:p>
          <a:p>
            <a:pPr lvl="2"/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则图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G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有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Hamilton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回路当且仅当图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G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1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有长为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n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的环游路线。</a:t>
            </a:r>
            <a:endParaRPr lang="en-US" altLang="zh-CN" sz="2000" dirty="0" smtClean="0">
              <a:latin typeface="楷体_GB2312" pitchFamily="49" charset="-122"/>
              <a:ea typeface="楷体_GB2312" pitchFamily="49" charset="-122"/>
              <a:sym typeface="Symbol" panose="05050102010706020507" pitchFamily="18" charset="2"/>
            </a:endParaRPr>
          </a:p>
          <a:p>
            <a:pPr lvl="2"/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因为算法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A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能够求得旅行商问题的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-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近似解，由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F(I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/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)F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*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(I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/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),  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得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F(I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/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)F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*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(I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/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)k/n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。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       </a:t>
            </a:r>
            <a:endParaRPr lang="en-US" altLang="zh-CN" sz="2000" dirty="0" smtClean="0">
              <a:latin typeface="楷体_GB2312" pitchFamily="49" charset="-122"/>
              <a:ea typeface="楷体_GB2312" pitchFamily="49" charset="-122"/>
              <a:sym typeface="Symbol" panose="05050102010706020507" pitchFamily="18" charset="2"/>
            </a:endParaRPr>
          </a:p>
          <a:p>
            <a:pPr lvl="2"/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如果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F(I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/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)&gt;n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，则由图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G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1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的构造，必有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F(I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/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)n-1+k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，结合上式得</a:t>
            </a:r>
            <a:endParaRPr lang="zh-CN" altLang="en-US" sz="2000" dirty="0" smtClean="0">
              <a:latin typeface="楷体_GB2312" pitchFamily="49" charset="-122"/>
              <a:ea typeface="楷体_GB2312" pitchFamily="49" charset="-122"/>
              <a:sym typeface="Symbol" panose="05050102010706020507" pitchFamily="18" charset="2"/>
            </a:endParaRPr>
          </a:p>
          <a:p>
            <a:pPr lvl="2">
              <a:buNone/>
            </a:pP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   F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*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(I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/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)n+(n-1)n/k&gt;n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，说明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G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1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没有长为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n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的环游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因而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G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没有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Hamilton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回路；</a:t>
            </a:r>
            <a:endParaRPr lang="en-US" altLang="zh-CN" sz="2000" dirty="0" smtClean="0">
              <a:latin typeface="楷体_GB2312" pitchFamily="49" charset="-122"/>
              <a:ea typeface="楷体_GB2312" pitchFamily="49" charset="-122"/>
              <a:sym typeface="Symbol" panose="05050102010706020507" pitchFamily="18" charset="2"/>
            </a:endParaRPr>
          </a:p>
          <a:p>
            <a:pPr lvl="2"/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如果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F(I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/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)n,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则由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G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1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的构造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必有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F(I</a:t>
            </a:r>
            <a:r>
              <a:rPr lang="en-US" altLang="zh-CN" sz="2000" baseline="30000" dirty="0" smtClean="0">
                <a:latin typeface="楷体_GB2312" pitchFamily="49" charset="-122"/>
                <a:ea typeface="楷体_GB2312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/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)=n,G</a:t>
            </a:r>
            <a:r>
              <a:rPr lang="en-US" altLang="zh-CN" sz="2000" baseline="-25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1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有长为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n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环游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因而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G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有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Hamilton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回路。说明算法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A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能够求解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Hamilton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问题。因为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Hamilton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回路问题是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NPC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问题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,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故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-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近似旅行商问题是</a:t>
            </a:r>
            <a:r>
              <a:rPr lang="en-US" altLang="zh-CN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NP</a:t>
            </a:r>
            <a:r>
              <a:rPr lang="zh-CN" altLang="en-US" sz="2000" dirty="0" smtClean="0"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难问题。</a:t>
            </a:r>
            <a:endParaRPr lang="en-US" altLang="zh-CN" sz="2000" dirty="0" smtClean="0">
              <a:latin typeface="楷体_GB2312" pitchFamily="49" charset="-122"/>
              <a:ea typeface="楷体_GB2312" pitchFamily="49" charset="-122"/>
              <a:sym typeface="Symbol" panose="05050102010706020507" pitchFamily="18" charset="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近似算法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 smtClean="0"/>
              <a:t>10.2 </a:t>
            </a:r>
            <a:r>
              <a:rPr lang="zh-CN" altLang="en-US" sz="2800" dirty="0" smtClean="0"/>
              <a:t>集合覆盖问题的近似算法</a:t>
            </a:r>
            <a:endParaRPr lang="en-US" altLang="zh-CN" sz="2800" dirty="0" smtClean="0"/>
          </a:p>
          <a:p>
            <a:pPr lvl="1">
              <a:lnSpc>
                <a:spcPct val="90000"/>
              </a:lnSpc>
            </a:pPr>
            <a:r>
              <a:rPr lang="zh-CN" altLang="en-US" sz="2400" dirty="0" smtClean="0"/>
              <a:t>集合覆盖问题：</a:t>
            </a:r>
            <a:r>
              <a:rPr lang="en-US" altLang="zh-CN" sz="2400" dirty="0" smtClean="0"/>
              <a:t>NP-</a:t>
            </a:r>
            <a:r>
              <a:rPr lang="zh-CN" altLang="en-US" sz="2400" dirty="0" smtClean="0"/>
              <a:t>完全问题</a:t>
            </a:r>
            <a:endParaRPr lang="en-US" altLang="zh-CN" sz="2400" dirty="0" smtClean="0"/>
          </a:p>
          <a:p>
            <a:pPr lvl="2">
              <a:lnSpc>
                <a:spcPct val="90000"/>
              </a:lnSpc>
            </a:pP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给定集合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X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</a:rPr>
              <a:t>的一个子集族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</a:rPr>
              <a:t>F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， </a:t>
            </a:r>
            <a:endParaRPr lang="en-US" altLang="zh-CN" sz="2000" dirty="0" smtClean="0">
              <a:latin typeface="Times New Roman" panose="02020603050405020304" pitchFamily="18" charset="0"/>
              <a:ea typeface="楷体_GB2312" pitchFamily="49" charset="-122"/>
              <a:sym typeface="Euclid Math One" pitchFamily="18" charset="2"/>
            </a:endParaRPr>
          </a:p>
          <a:p>
            <a:pPr lvl="2">
              <a:lnSpc>
                <a:spcPct val="90000"/>
              </a:lnSpc>
              <a:buNone/>
            </a:pP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F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覆盖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X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。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|X|=n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。求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F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的一个子族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C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，</a:t>
            </a:r>
            <a:endParaRPr lang="en-US" altLang="zh-CN" sz="2000" dirty="0" smtClean="0">
              <a:latin typeface="Times New Roman" panose="02020603050405020304" pitchFamily="18" charset="0"/>
              <a:ea typeface="楷体_GB2312" pitchFamily="49" charset="-122"/>
              <a:sym typeface="Euclid Math One" pitchFamily="18" charset="2"/>
            </a:endParaRPr>
          </a:p>
          <a:p>
            <a:pPr lvl="2">
              <a:lnSpc>
                <a:spcPct val="90000"/>
              </a:lnSpc>
              <a:buNone/>
            </a:pP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其覆盖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X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，且</a:t>
            </a:r>
            <a:endParaRPr lang="en-US" altLang="zh-CN" sz="2000" dirty="0" smtClean="0">
              <a:latin typeface="Times New Roman" panose="02020603050405020304" pitchFamily="18" charset="0"/>
              <a:ea typeface="楷体_GB2312" pitchFamily="49" charset="-122"/>
              <a:sym typeface="Euclid Math One" pitchFamily="18" charset="2"/>
            </a:endParaRPr>
          </a:p>
          <a:p>
            <a:pPr lvl="2">
              <a:lnSpc>
                <a:spcPct val="90000"/>
              </a:lnSpc>
              <a:buNone/>
            </a:pP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 |C|=min{|C| : C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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F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且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C</a:t>
            </a:r>
            <a:r>
              <a:rPr lang="zh-CN" altLang="en-US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覆盖</a:t>
            </a:r>
            <a:r>
              <a:rPr lang="en-US" altLang="zh-CN" sz="2000" dirty="0" smtClean="0">
                <a:latin typeface="Times New Roman" panose="02020603050405020304" pitchFamily="18" charset="0"/>
                <a:ea typeface="楷体_GB2312" pitchFamily="49" charset="-122"/>
                <a:sym typeface="Euclid Math One" pitchFamily="18" charset="2"/>
              </a:rPr>
              <a:t>X}</a:t>
            </a:r>
            <a:endParaRPr lang="en-US" altLang="zh-CN" sz="2000" dirty="0" smtClean="0">
              <a:latin typeface="Times New Roman" panose="02020603050405020304" pitchFamily="18" charset="0"/>
              <a:ea typeface="楷体_GB2312" pitchFamily="49" charset="-122"/>
              <a:sym typeface="Euclid Math One" pitchFamily="18" charset="2"/>
            </a:endParaRPr>
          </a:p>
          <a:p>
            <a:pPr lvl="2">
              <a:lnSpc>
                <a:spcPct val="90000"/>
              </a:lnSpc>
            </a:pPr>
            <a:r>
              <a:rPr lang="zh-CN" altLang="en-US" sz="2000" dirty="0" smtClean="0"/>
              <a:t>例：右图的黑点是</a:t>
            </a:r>
            <a:r>
              <a:rPr lang="en-US" altLang="zh-CN" sz="2000" dirty="0" smtClean="0"/>
              <a:t>X</a:t>
            </a:r>
            <a:r>
              <a:rPr lang="zh-CN" altLang="en-US" sz="2000" dirty="0" smtClean="0"/>
              <a:t>，</a:t>
            </a:r>
            <a:endParaRPr lang="en-US" altLang="zh-CN" sz="2000" dirty="0" smtClean="0"/>
          </a:p>
          <a:p>
            <a:pPr lvl="2">
              <a:lnSpc>
                <a:spcPct val="90000"/>
              </a:lnSpc>
              <a:buNone/>
            </a:pPr>
            <a:r>
              <a:rPr lang="en-US" altLang="zh-CN" sz="2000" dirty="0" smtClean="0"/>
              <a:t>     F={S1,S2,S3,S4,S5,S6}</a:t>
            </a:r>
            <a:endParaRPr lang="en-US" altLang="zh-CN" sz="2000" dirty="0" smtClean="0"/>
          </a:p>
          <a:p>
            <a:pPr lvl="2">
              <a:lnSpc>
                <a:spcPct val="90000"/>
              </a:lnSpc>
            </a:pPr>
            <a:r>
              <a:rPr lang="zh-CN" altLang="en-US" sz="2000" dirty="0" smtClean="0"/>
              <a:t>该例的最小覆盖</a:t>
            </a:r>
            <a:r>
              <a:rPr lang="en-US" altLang="zh-CN" sz="2000" dirty="0" smtClean="0"/>
              <a:t>C={S3,S4,S5}</a:t>
            </a:r>
            <a:endParaRPr lang="en-US" altLang="zh-CN" sz="2000" dirty="0" smtClean="0"/>
          </a:p>
          <a:p>
            <a:pPr lvl="2">
              <a:lnSpc>
                <a:spcPct val="90000"/>
              </a:lnSpc>
            </a:pPr>
            <a:r>
              <a:rPr lang="zh-CN" altLang="en-US" sz="2000" dirty="0" smtClean="0"/>
              <a:t>集合覆盖的原型是多资源选择</a:t>
            </a:r>
            <a:endParaRPr lang="en-US" altLang="zh-CN" sz="2000" dirty="0" smtClean="0"/>
          </a:p>
          <a:p>
            <a:pPr lvl="2">
              <a:lnSpc>
                <a:spcPct val="90000"/>
              </a:lnSpc>
              <a:buNone/>
            </a:pPr>
            <a:r>
              <a:rPr lang="zh-CN" altLang="en-US" sz="2000" dirty="0" smtClean="0"/>
              <a:t>问题。如</a:t>
            </a:r>
            <a:r>
              <a:rPr lang="en-US" altLang="zh-CN" sz="2000" dirty="0" smtClean="0"/>
              <a:t>X</a:t>
            </a:r>
            <a:r>
              <a:rPr lang="zh-CN" altLang="en-US" sz="2000" dirty="0" smtClean="0"/>
              <a:t>表示解决某问题所需技</a:t>
            </a:r>
            <a:endParaRPr lang="en-US" altLang="zh-CN" sz="2000" dirty="0" smtClean="0"/>
          </a:p>
          <a:p>
            <a:pPr lvl="2">
              <a:lnSpc>
                <a:spcPct val="90000"/>
              </a:lnSpc>
              <a:buNone/>
            </a:pPr>
            <a:r>
              <a:rPr lang="zh-CN" altLang="en-US" sz="2000" dirty="0" smtClean="0"/>
              <a:t>能，</a:t>
            </a:r>
            <a:r>
              <a:rPr lang="en-US" altLang="zh-CN" sz="2000" dirty="0" smtClean="0"/>
              <a:t>F</a:t>
            </a:r>
            <a:r>
              <a:rPr lang="zh-CN" altLang="en-US" sz="2000" dirty="0" smtClean="0"/>
              <a:t>表示人的集合，每个人有若</a:t>
            </a:r>
            <a:endParaRPr lang="en-US" altLang="zh-CN" sz="2000" dirty="0" smtClean="0"/>
          </a:p>
          <a:p>
            <a:pPr lvl="2">
              <a:lnSpc>
                <a:spcPct val="90000"/>
              </a:lnSpc>
              <a:buNone/>
            </a:pPr>
            <a:r>
              <a:rPr lang="zh-CN" altLang="en-US" sz="2000" dirty="0" smtClean="0"/>
              <a:t>干技能，求尽可能少的人组成小组解决该问题。</a:t>
            </a:r>
            <a:endParaRPr lang="zh-CN" altLang="en-US" sz="2000" dirty="0"/>
          </a:p>
        </p:txBody>
      </p:sp>
      <p:pic>
        <p:nvPicPr>
          <p:cNvPr id="4" name="Picture 4" descr="t93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4970491" y="2571744"/>
            <a:ext cx="3744913" cy="324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ultim01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multim01</Template>
  <TotalTime>0</TotalTime>
  <Words>11788</Words>
  <Application>WPS 演示</Application>
  <PresentationFormat>全屏显示(4:3)</PresentationFormat>
  <Paragraphs>448</Paragraphs>
  <Slides>36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35</vt:i4>
      </vt:variant>
      <vt:variant>
        <vt:lpstr>幻灯片标题</vt:lpstr>
      </vt:variant>
      <vt:variant>
        <vt:i4>36</vt:i4>
      </vt:variant>
    </vt:vector>
  </HeadingPairs>
  <TitlesOfParts>
    <vt:vector size="89" baseType="lpstr">
      <vt:lpstr>Arial</vt:lpstr>
      <vt:lpstr>宋体</vt:lpstr>
      <vt:lpstr>Wingdings</vt:lpstr>
      <vt:lpstr>Garamond</vt:lpstr>
      <vt:lpstr>楷体_GB2312</vt:lpstr>
      <vt:lpstr>新宋体</vt:lpstr>
      <vt:lpstr>Symbol</vt:lpstr>
      <vt:lpstr>Times New Roman</vt:lpstr>
      <vt:lpstr>Italic</vt:lpstr>
      <vt:lpstr>Euclid Math One</vt:lpstr>
      <vt:lpstr>微软雅黑</vt:lpstr>
      <vt:lpstr>Arial Unicode MS</vt:lpstr>
      <vt:lpstr>仿宋_GB2312</vt:lpstr>
      <vt:lpstr>仿宋</vt:lpstr>
      <vt:lpstr>Symbol</vt:lpstr>
      <vt:lpstr>Harlow Solid Italic</vt:lpstr>
      <vt:lpstr>Segoe Print</vt:lpstr>
      <vt:lpstr>multim01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第十章 近似算法</vt:lpstr>
      <vt:lpstr>近似算法的相关概念</vt:lpstr>
      <vt:lpstr>近似算法的相关概念</vt:lpstr>
      <vt:lpstr>近似算法的相关概念</vt:lpstr>
      <vt:lpstr>近似算法的相关概念</vt:lpstr>
      <vt:lpstr>近似算法的相关概念</vt:lpstr>
      <vt:lpstr>近似算法的相关概念</vt:lpstr>
      <vt:lpstr>近似算法的相关概念</vt:lpstr>
      <vt:lpstr>近似算法</vt:lpstr>
      <vt:lpstr>集合覆盖问题的近似算法</vt:lpstr>
      <vt:lpstr>集合覆盖问题的近似算法</vt:lpstr>
      <vt:lpstr>集合覆盖问题的近似算法</vt:lpstr>
      <vt:lpstr>PowerPoint 演示文稿</vt:lpstr>
      <vt:lpstr>近似算法</vt:lpstr>
      <vt:lpstr>子集和问题的近似算法</vt:lpstr>
      <vt:lpstr>子集和问题的近似算法</vt:lpstr>
      <vt:lpstr>子集和问题的近似算法</vt:lpstr>
      <vt:lpstr>子集和问题的近似算法</vt:lpstr>
      <vt:lpstr>子集和问题的近似算法</vt:lpstr>
      <vt:lpstr>PowerPoint 演示文稿</vt:lpstr>
      <vt:lpstr>近似算法</vt:lpstr>
      <vt:lpstr>顶点覆盖问题的近似算法</vt:lpstr>
      <vt:lpstr>顶点覆盖问题的近似算法</vt:lpstr>
      <vt:lpstr>近似算法</vt:lpstr>
      <vt:lpstr>货郎问题的近似算法</vt:lpstr>
      <vt:lpstr>货郎问题的近似算法</vt:lpstr>
      <vt:lpstr>货郎问题的近似算法</vt:lpstr>
      <vt:lpstr>货郎问题的近似算法</vt:lpstr>
      <vt:lpstr>PowerPoint 演示文稿</vt:lpstr>
      <vt:lpstr>近似算法</vt:lpstr>
      <vt:lpstr>0/1背包问题的近似算法</vt:lpstr>
      <vt:lpstr>0/1背包问题的近似算法</vt:lpstr>
      <vt:lpstr>0/1背包问题的近似算法</vt:lpstr>
      <vt:lpstr>0/1背包问题的近似算法</vt:lpstr>
      <vt:lpstr>0/1背包问题的近似算法</vt:lpstr>
      <vt:lpstr>0/1背包问题的近似算法</vt:lpstr>
    </vt:vector>
  </TitlesOfParts>
  <Company>微软中国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第十章 近似算法</dc:title>
  <dc:creator>微软用户</dc:creator>
  <cp:lastModifiedBy>沧澜玄夜</cp:lastModifiedBy>
  <cp:revision>204</cp:revision>
  <cp:lastPrinted>2113-01-01T00:00:00Z</cp:lastPrinted>
  <dcterms:created xsi:type="dcterms:W3CDTF">2015-11-14T01:02:00Z</dcterms:created>
  <dcterms:modified xsi:type="dcterms:W3CDTF">2021-11-23T03:48:17Z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3</vt:i4>
  </property>
  <property fmtid="{D5CDD505-2E9C-101B-9397-08002B2CF9AE}" pid="3" name="KSOProductBuildVer">
    <vt:lpwstr>2052-11.1.0.11045</vt:lpwstr>
  </property>
  <property fmtid="{D5CDD505-2E9C-101B-9397-08002B2CF9AE}" pid="4" name="ICV">
    <vt:lpwstr>11B2BF43414344F4B47295F94723006F</vt:lpwstr>
  </property>
</Properties>
</file>

<file path=docProps/thumbnail.jpeg>
</file>